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97" r:id="rId8"/>
    <p:sldId id="298" r:id="rId9"/>
    <p:sldId id="265" r:id="rId10"/>
    <p:sldId id="279" r:id="rId11"/>
    <p:sldId id="266" r:id="rId12"/>
    <p:sldId id="296"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269" r:id="rId29"/>
    <p:sldId id="290" r:id="rId30"/>
    <p:sldId id="270" r:id="rId31"/>
    <p:sldId id="291" r:id="rId32"/>
    <p:sldId id="280" r:id="rId33"/>
    <p:sldId id="281" r:id="rId34"/>
    <p:sldId id="282" r:id="rId35"/>
    <p:sldId id="314" r:id="rId36"/>
    <p:sldId id="283" r:id="rId37"/>
    <p:sldId id="29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660"/>
  </p:normalViewPr>
  <p:slideViewPr>
    <p:cSldViewPr>
      <p:cViewPr varScale="1">
        <p:scale>
          <a:sx n="59" d="100"/>
          <a:sy n="59" d="100"/>
        </p:scale>
        <p:origin x="165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D42105B-A526-448B-9828-B0233CFAB06C}" type="datetimeFigureOut">
              <a:rPr lang="en-US" smtClean="0"/>
              <a:t>6/3/2022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1261000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2105B-A526-448B-9828-B0233CFAB06C}" type="datetimeFigureOut">
              <a:rPr lang="en-US" smtClean="0"/>
              <a:t>6/3/2022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107076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42105B-A526-448B-9828-B0233CFAB06C}" type="datetimeFigureOut">
              <a:rPr lang="en-US" smtClean="0"/>
              <a:t>6/3/2022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1369616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42105B-A526-448B-9828-B0233CFAB06C}" type="datetimeFigureOut">
              <a:rPr lang="en-US" smtClean="0"/>
              <a:t>6/3/2022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572675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42105B-A526-448B-9828-B0233CFAB06C}" type="datetimeFigureOut">
              <a:rPr lang="en-US" smtClean="0"/>
              <a:t>6/3/2022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29584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42105B-A526-448B-9828-B0233CFAB06C}" type="datetimeFigureOut">
              <a:rPr lang="en-US" smtClean="0"/>
              <a:t>6/3/2022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932562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42105B-A526-448B-9828-B0233CFAB06C}" type="datetimeFigureOut">
              <a:rPr lang="en-US" smtClean="0"/>
              <a:t>6/3/2022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37424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42105B-A526-448B-9828-B0233CFAB06C}" type="datetimeFigureOut">
              <a:rPr lang="en-US" smtClean="0"/>
              <a:t>6/3/2022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797644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42105B-A526-448B-9828-B0233CFAB06C}" type="datetimeFigureOut">
              <a:rPr lang="en-US" smtClean="0"/>
              <a:t>6/3/2022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757594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2105B-A526-448B-9828-B0233CFAB06C}" type="datetimeFigureOut">
              <a:rPr lang="en-US" smtClean="0"/>
              <a:t>6/3/2022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2314476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2105B-A526-448B-9828-B0233CFAB06C}" type="datetimeFigureOut">
              <a:rPr lang="en-US" smtClean="0"/>
              <a:t>6/3/2022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861DED-9F5A-466D-9D9E-C1484FF7FC97}" type="slidenum">
              <a:rPr lang="en-US" smtClean="0"/>
              <a:t>‹#›</a:t>
            </a:fld>
            <a:endParaRPr lang="en-US"/>
          </a:p>
        </p:txBody>
      </p:sp>
    </p:spTree>
    <p:extLst>
      <p:ext uri="{BB962C8B-B14F-4D97-AF65-F5344CB8AC3E}">
        <p14:creationId xmlns:p14="http://schemas.microsoft.com/office/powerpoint/2010/main" val="3688068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2105B-A526-448B-9828-B0233CFAB06C}" type="datetimeFigureOut">
              <a:rPr lang="en-US" smtClean="0"/>
              <a:t>6/3/2022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861DED-9F5A-466D-9D9E-C1484FF7FC97}" type="slidenum">
              <a:rPr lang="en-US" smtClean="0"/>
              <a:t>‹#›</a:t>
            </a:fld>
            <a:endParaRPr lang="en-US"/>
          </a:p>
        </p:txBody>
      </p:sp>
    </p:spTree>
    <p:extLst>
      <p:ext uri="{BB962C8B-B14F-4D97-AF65-F5344CB8AC3E}">
        <p14:creationId xmlns:p14="http://schemas.microsoft.com/office/powerpoint/2010/main" val="1966791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John_Dewey" TargetMode="External"/><Relationship Id="rId2" Type="http://schemas.openxmlformats.org/officeDocument/2006/relationships/hyperlink" Target="http://en.wikipedia.org/wiki/Jean_Piaget" TargetMode="External"/><Relationship Id="rId1" Type="http://schemas.openxmlformats.org/officeDocument/2006/relationships/slideLayout" Target="../slideLayouts/slideLayout2.xml"/><Relationship Id="rId4" Type="http://schemas.openxmlformats.org/officeDocument/2006/relationships/hyperlink" Target="http://en.wikipedia.org/wiki/Lev_Vygotsky"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94Usgf_QhnE&amp;t=26s" TargetMode="External"/><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fontScale="90000"/>
          </a:bodyPr>
          <a:lstStyle/>
          <a:p>
            <a:r>
              <a:rPr lang="en-US" dirty="0">
                <a:latin typeface="Times New Roman" pitchFamily="18" charset="0"/>
                <a:cs typeface="Times New Roman" pitchFamily="18" charset="0"/>
              </a:rPr>
              <a:t>Teaching Young Children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Study Material</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Early Year Curriculum Approaches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“High Scope Approach In ECCE Class Room”</a:t>
            </a:r>
          </a:p>
        </p:txBody>
      </p:sp>
      <p:sp>
        <p:nvSpPr>
          <p:cNvPr id="3" name="Subtitle 2"/>
          <p:cNvSpPr>
            <a:spLocks noGrp="1"/>
          </p:cNvSpPr>
          <p:nvPr>
            <p:ph type="subTitle" idx="1"/>
          </p:nvPr>
        </p:nvSpPr>
        <p:spPr>
          <a:xfrm>
            <a:off x="1295400" y="3505200"/>
            <a:ext cx="6400800" cy="1752600"/>
          </a:xfrm>
        </p:spPr>
        <p:txBody>
          <a:bodyPr/>
          <a:lstStyle/>
          <a:p>
            <a:endParaRPr lang="en-US" dirty="0">
              <a:solidFill>
                <a:srgbClr val="FF0000"/>
              </a:solidFill>
              <a:latin typeface="Times New Roman" pitchFamily="18" charset="0"/>
              <a:cs typeface="Times New Roman" pitchFamily="18" charset="0"/>
            </a:endParaRPr>
          </a:p>
          <a:p>
            <a:r>
              <a:rPr lang="en-US" dirty="0">
                <a:solidFill>
                  <a:srgbClr val="FF0000"/>
                </a:solidFill>
                <a:latin typeface="Times New Roman" pitchFamily="18" charset="0"/>
                <a:cs typeface="Times New Roman" pitchFamily="18" charset="0"/>
              </a:rPr>
              <a:t>Course  facilitator </a:t>
            </a:r>
          </a:p>
          <a:p>
            <a:r>
              <a:rPr lang="en-US" dirty="0">
                <a:solidFill>
                  <a:srgbClr val="FF0000"/>
                </a:solidFill>
                <a:latin typeface="Times New Roman" pitchFamily="18" charset="0"/>
                <a:cs typeface="Times New Roman" pitchFamily="18" charset="0"/>
              </a:rPr>
              <a:t>Nighat Parveen</a:t>
            </a:r>
          </a:p>
          <a:p>
            <a:endParaRPr lang="en-US"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082996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itchFamily="18" charset="0"/>
                <a:cs typeface="Times New Roman" pitchFamily="18" charset="0"/>
              </a:rPr>
              <a:t>The </a:t>
            </a:r>
            <a:r>
              <a:rPr lang="en-US" b="1" dirty="0">
                <a:latin typeface="Times New Roman" pitchFamily="18" charset="0"/>
                <a:cs typeface="Times New Roman" pitchFamily="18" charset="0"/>
              </a:rPr>
              <a:t>High Scope</a:t>
            </a:r>
            <a:r>
              <a:rPr lang="en-US" dirty="0">
                <a:latin typeface="Times New Roman" pitchFamily="18" charset="0"/>
                <a:cs typeface="Times New Roman" pitchFamily="18" charset="0"/>
              </a:rPr>
              <a:t> Approach</a:t>
            </a:r>
          </a:p>
        </p:txBody>
      </p:sp>
      <p:sp>
        <p:nvSpPr>
          <p:cNvPr id="3" name="Content Placeholder 2"/>
          <p:cNvSpPr>
            <a:spLocks noGrp="1"/>
          </p:cNvSpPr>
          <p:nvPr>
            <p:ph idx="1"/>
          </p:nvPr>
        </p:nvSpPr>
        <p:spPr/>
        <p:txBody>
          <a:bodyPr>
            <a:normAutofit/>
          </a:bodyPr>
          <a:lstStyle/>
          <a:p>
            <a:r>
              <a:rPr lang="en-US" sz="4000" dirty="0">
                <a:latin typeface="Times New Roman" pitchFamily="18" charset="0"/>
                <a:cs typeface="Times New Roman" pitchFamily="18" charset="0"/>
              </a:rPr>
              <a:t>The </a:t>
            </a:r>
            <a:r>
              <a:rPr lang="en-US" sz="4000" b="1" dirty="0">
                <a:latin typeface="Times New Roman" pitchFamily="18" charset="0"/>
                <a:cs typeface="Times New Roman" pitchFamily="18" charset="0"/>
              </a:rPr>
              <a:t>High Scope</a:t>
            </a:r>
            <a:r>
              <a:rPr lang="en-US" sz="4000" dirty="0">
                <a:latin typeface="Times New Roman" pitchFamily="18" charset="0"/>
                <a:cs typeface="Times New Roman" pitchFamily="18" charset="0"/>
              </a:rPr>
              <a:t>  early childhood  education approach, used in preschool, kindergarten, childcare, or elementary school settings, was developed in Michigan, in the 1960s. It is now common there and in some other countries.</a:t>
            </a:r>
          </a:p>
        </p:txBody>
      </p:sp>
    </p:spTree>
    <p:extLst>
      <p:ext uri="{BB962C8B-B14F-4D97-AF65-F5344CB8AC3E}">
        <p14:creationId xmlns:p14="http://schemas.microsoft.com/office/powerpoint/2010/main" val="3738652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819400" cy="715962"/>
          </a:xfrm>
        </p:spPr>
        <p:txBody>
          <a:bodyPr>
            <a:normAutofit fontScale="90000"/>
          </a:bodyPr>
          <a:lstStyle/>
          <a:p>
            <a:r>
              <a:rPr lang="en-US" dirty="0">
                <a:latin typeface="Times New Roman" pitchFamily="18" charset="0"/>
                <a:ea typeface="Tahoma" pitchFamily="34" charset="0"/>
                <a:cs typeface="Times New Roman" pitchFamily="18" charset="0"/>
              </a:rPr>
              <a:t>Philosophy</a:t>
            </a:r>
          </a:p>
        </p:txBody>
      </p:sp>
      <p:sp>
        <p:nvSpPr>
          <p:cNvPr id="3" name="Content Placeholder 2"/>
          <p:cNvSpPr>
            <a:spLocks noGrp="1"/>
          </p:cNvSpPr>
          <p:nvPr>
            <p:ph idx="1"/>
          </p:nvPr>
        </p:nvSpPr>
        <p:spPr>
          <a:xfrm>
            <a:off x="381000" y="1066800"/>
            <a:ext cx="8229600" cy="5562600"/>
          </a:xfrm>
        </p:spPr>
        <p:txBody>
          <a:bodyPr>
            <a:noAutofit/>
          </a:bodyPr>
          <a:lstStyle/>
          <a:p>
            <a:r>
              <a:rPr lang="en-US" sz="2400" dirty="0">
                <a:latin typeface="Times New Roman" pitchFamily="18" charset="0"/>
                <a:cs typeface="Times New Roman" pitchFamily="18" charset="0"/>
              </a:rPr>
              <a:t>The philosophy behind </a:t>
            </a:r>
            <a:r>
              <a:rPr lang="en-US" sz="2400" dirty="0" err="1">
                <a:latin typeface="Times New Roman" pitchFamily="18" charset="0"/>
                <a:cs typeface="Times New Roman" pitchFamily="18" charset="0"/>
              </a:rPr>
              <a:t>HighScope</a:t>
            </a:r>
            <a:r>
              <a:rPr lang="en-US" sz="2400" dirty="0">
                <a:latin typeface="Times New Roman" pitchFamily="18" charset="0"/>
                <a:cs typeface="Times New Roman" pitchFamily="18" charset="0"/>
              </a:rPr>
              <a:t> is based on child development theory and research, originally drawing on the work of </a:t>
            </a:r>
            <a:r>
              <a:rPr lang="en-US" sz="2400" dirty="0">
                <a:latin typeface="Times New Roman" pitchFamily="18" charset="0"/>
                <a:cs typeface="Times New Roman" pitchFamily="18" charset="0"/>
                <a:hlinkClick r:id="rId2" tooltip="Jean Piaget"/>
              </a:rPr>
              <a:t>Jean Piaget</a:t>
            </a:r>
            <a:r>
              <a:rPr lang="en-US" sz="2400" dirty="0">
                <a:latin typeface="Times New Roman" pitchFamily="18" charset="0"/>
                <a:cs typeface="Times New Roman" pitchFamily="18" charset="0"/>
              </a:rPr>
              <a:t> and </a:t>
            </a:r>
            <a:r>
              <a:rPr lang="en-US" sz="2400" dirty="0">
                <a:latin typeface="Times New Roman" pitchFamily="18" charset="0"/>
                <a:cs typeface="Times New Roman" pitchFamily="18" charset="0"/>
                <a:hlinkClick r:id="rId3" tooltip="John Dewey"/>
              </a:rPr>
              <a:t>John Dewey</a:t>
            </a:r>
            <a:r>
              <a:rPr lang="en-US" sz="2400" dirty="0">
                <a:latin typeface="Times New Roman" pitchFamily="18" charset="0"/>
                <a:cs typeface="Times New Roman" pitchFamily="18" charset="0"/>
              </a:rPr>
              <a:t>. Since then, the High Scope Curriculum has evolved to include the findings of ongoing cognitive-developmental and brain research. </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The </a:t>
            </a:r>
            <a:r>
              <a:rPr lang="en-US" sz="2400" dirty="0" err="1">
                <a:latin typeface="Times New Roman" pitchFamily="18" charset="0"/>
                <a:cs typeface="Times New Roman" pitchFamily="18" charset="0"/>
              </a:rPr>
              <a:t>HighScope</a:t>
            </a:r>
            <a:r>
              <a:rPr lang="en-US" sz="2400" dirty="0">
                <a:latin typeface="Times New Roman" pitchFamily="18" charset="0"/>
                <a:cs typeface="Times New Roman" pitchFamily="18" charset="0"/>
              </a:rPr>
              <a:t> Curriculum draws upon the work of developmental psychologist and educator </a:t>
            </a:r>
            <a:r>
              <a:rPr lang="en-US" sz="2400" dirty="0">
                <a:latin typeface="Times New Roman" pitchFamily="18" charset="0"/>
                <a:cs typeface="Times New Roman" pitchFamily="18" charset="0"/>
                <a:hlinkClick r:id="rId4" tooltip="Lev Vygotsky"/>
              </a:rPr>
              <a:t>Lev </a:t>
            </a:r>
            <a:r>
              <a:rPr lang="en-US" sz="2400" dirty="0" err="1">
                <a:latin typeface="Times New Roman" pitchFamily="18" charset="0"/>
                <a:cs typeface="Times New Roman" pitchFamily="18" charset="0"/>
                <a:hlinkClick r:id="rId4" tooltip="Lev Vygotsky"/>
              </a:rPr>
              <a:t>Vygotsky</a:t>
            </a:r>
            <a:r>
              <a:rPr lang="en-US" sz="2400" dirty="0">
                <a:latin typeface="Times New Roman" pitchFamily="18" charset="0"/>
                <a:cs typeface="Times New Roman" pitchFamily="18" charset="0"/>
              </a:rPr>
              <a:t>, especially the strategy of adult scaffolding — supporting children at their current developmental level and helping them build upon it — in a social setting where children have opportunities to choose materials, ideas, and people to interact within the projects they initiate. The adults working with the children see themselves more as facilitators or partners than as managers or supervisors.</a:t>
            </a:r>
          </a:p>
        </p:txBody>
      </p:sp>
    </p:spTree>
    <p:extLst>
      <p:ext uri="{BB962C8B-B14F-4D97-AF65-F5344CB8AC3E}">
        <p14:creationId xmlns:p14="http://schemas.microsoft.com/office/powerpoint/2010/main" val="3614776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686800" cy="3462486"/>
          </a:xfrm>
          <a:prstGeom prst="rect">
            <a:avLst/>
          </a:prstGeom>
        </p:spPr>
        <p:txBody>
          <a:bodyPr wrap="square">
            <a:spAutoFit/>
          </a:bodyPr>
          <a:lstStyle/>
          <a:p>
            <a:pPr lvl="0">
              <a:lnSpc>
                <a:spcPct val="90000"/>
              </a:lnSpc>
              <a:buClr>
                <a:schemeClr val="dk1"/>
              </a:buClr>
              <a:buSzPts val="2800"/>
            </a:pPr>
            <a:r>
              <a:rPr lang="en-US" sz="1600" dirty="0">
                <a:latin typeface="Times New Roman"/>
                <a:ea typeface="Times New Roman"/>
                <a:cs typeface="Times New Roman"/>
                <a:sym typeface="Times New Roman"/>
              </a:rPr>
              <a:t> </a:t>
            </a:r>
          </a:p>
          <a:p>
            <a:pPr marL="228600" lvl="0" indent="-50800">
              <a:lnSpc>
                <a:spcPct val="90000"/>
              </a:lnSpc>
              <a:spcBef>
                <a:spcPts val="1000"/>
              </a:spcBef>
              <a:buClr>
                <a:schemeClr val="dk1"/>
              </a:buClr>
              <a:buSzPts val="2800"/>
            </a:pPr>
            <a:endParaRPr lang="en-US" sz="1600" dirty="0">
              <a:latin typeface="Times New Roman"/>
              <a:ea typeface="Times New Roman"/>
              <a:cs typeface="Times New Roman"/>
              <a:sym typeface="Times New Roman"/>
            </a:endParaRPr>
          </a:p>
          <a:p>
            <a:pPr marL="228600" lvl="0" indent="-50800">
              <a:lnSpc>
                <a:spcPct val="90000"/>
              </a:lnSpc>
              <a:spcBef>
                <a:spcPts val="1000"/>
              </a:spcBef>
              <a:buClr>
                <a:schemeClr val="dk1"/>
              </a:buClr>
              <a:buSzPts val="2800"/>
            </a:pPr>
            <a:endParaRPr lang="en-US" sz="1600" dirty="0">
              <a:latin typeface="Times New Roman"/>
              <a:ea typeface="Times New Roman"/>
              <a:cs typeface="Times New Roman"/>
              <a:sym typeface="Times New Roman"/>
            </a:endParaRPr>
          </a:p>
          <a:p>
            <a:pPr marL="228600" lvl="0" indent="-50800">
              <a:lnSpc>
                <a:spcPct val="90000"/>
              </a:lnSpc>
              <a:spcBef>
                <a:spcPts val="1000"/>
              </a:spcBef>
              <a:buClr>
                <a:schemeClr val="dk1"/>
              </a:buClr>
              <a:buSzPts val="2800"/>
            </a:pPr>
            <a:endParaRPr lang="en-US" sz="1600" dirty="0">
              <a:latin typeface="Times New Roman"/>
              <a:ea typeface="Times New Roman"/>
              <a:cs typeface="Times New Roman"/>
              <a:sym typeface="Times New Roman"/>
            </a:endParaRPr>
          </a:p>
          <a:p>
            <a:pPr marL="228600" lvl="0" indent="-50800">
              <a:lnSpc>
                <a:spcPct val="90000"/>
              </a:lnSpc>
              <a:spcBef>
                <a:spcPts val="1000"/>
              </a:spcBef>
              <a:buClr>
                <a:schemeClr val="dk1"/>
              </a:buClr>
              <a:buSzPts val="2800"/>
            </a:pPr>
            <a:endParaRPr lang="en-US" sz="1600" dirty="0">
              <a:latin typeface="Times New Roman"/>
              <a:ea typeface="Times New Roman"/>
              <a:cs typeface="Times New Roman"/>
              <a:sym typeface="Times New Roman"/>
            </a:endParaRPr>
          </a:p>
          <a:p>
            <a:pPr marL="228600" lvl="0" indent="-50800">
              <a:lnSpc>
                <a:spcPct val="90000"/>
              </a:lnSpc>
              <a:spcBef>
                <a:spcPts val="1000"/>
              </a:spcBef>
              <a:buClr>
                <a:schemeClr val="dk1"/>
              </a:buClr>
              <a:buSzPts val="2800"/>
            </a:pPr>
            <a:endParaRPr lang="en-US" sz="1600" b="1" dirty="0">
              <a:latin typeface="Times New Roman"/>
              <a:ea typeface="Times New Roman"/>
              <a:cs typeface="Times New Roman"/>
              <a:sym typeface="Times New Roman"/>
            </a:endParaRPr>
          </a:p>
          <a:p>
            <a:pPr marL="228600" lvl="0" indent="-50800">
              <a:lnSpc>
                <a:spcPct val="90000"/>
              </a:lnSpc>
              <a:spcBef>
                <a:spcPts val="1000"/>
              </a:spcBef>
              <a:buClr>
                <a:schemeClr val="dk1"/>
              </a:buClr>
              <a:buSzPts val="2800"/>
            </a:pPr>
            <a:endParaRPr lang="en-US" sz="1600" dirty="0">
              <a:latin typeface="Times New Roman"/>
              <a:ea typeface="Times New Roman"/>
              <a:cs typeface="Times New Roman"/>
              <a:sym typeface="Times New Roman"/>
            </a:endParaRPr>
          </a:p>
          <a:p>
            <a:pPr marL="228600" lvl="0" indent="-50800">
              <a:lnSpc>
                <a:spcPct val="90000"/>
              </a:lnSpc>
              <a:spcBef>
                <a:spcPts val="1000"/>
              </a:spcBef>
              <a:buClr>
                <a:schemeClr val="dk1"/>
              </a:buClr>
              <a:buSzPts val="2800"/>
            </a:pPr>
            <a:endParaRPr lang="en-US" sz="1600" dirty="0">
              <a:latin typeface="Times New Roman"/>
              <a:ea typeface="Times New Roman"/>
              <a:cs typeface="Times New Roman"/>
              <a:sym typeface="Times New Roman"/>
            </a:endParaRPr>
          </a:p>
          <a:p>
            <a:pPr marL="228600" lvl="0" indent="-50800">
              <a:lnSpc>
                <a:spcPct val="90000"/>
              </a:lnSpc>
              <a:spcBef>
                <a:spcPts val="1000"/>
              </a:spcBef>
              <a:buClr>
                <a:schemeClr val="dk1"/>
              </a:buClr>
              <a:buSzPts val="2800"/>
            </a:pPr>
            <a:endParaRPr lang="en-US" sz="1600" dirty="0">
              <a:latin typeface="Times New Roman"/>
              <a:ea typeface="Times New Roman"/>
              <a:cs typeface="Times New Roman"/>
              <a:sym typeface="Times New Roman"/>
            </a:endParaRPr>
          </a:p>
          <a:p>
            <a:pPr marL="228600" lvl="0" indent="-50800">
              <a:lnSpc>
                <a:spcPct val="90000"/>
              </a:lnSpc>
              <a:spcBef>
                <a:spcPts val="1000"/>
              </a:spcBef>
              <a:buClr>
                <a:schemeClr val="dk1"/>
              </a:buClr>
              <a:buSzPts val="2800"/>
            </a:pPr>
            <a:endParaRPr lang="en-US" sz="1600" dirty="0"/>
          </a:p>
        </p:txBody>
      </p:sp>
      <p:pic>
        <p:nvPicPr>
          <p:cNvPr id="3" name="Google Shape;242;p43" descr="Wheel of Learning for Infants and Toddlers"/>
          <p:cNvPicPr preferRelativeResize="0"/>
          <p:nvPr/>
        </p:nvPicPr>
        <p:blipFill rotWithShape="1">
          <a:blip r:embed="rId2">
            <a:alphaModFix/>
          </a:blip>
          <a:srcRect/>
          <a:stretch/>
        </p:blipFill>
        <p:spPr>
          <a:xfrm>
            <a:off x="841662" y="394855"/>
            <a:ext cx="7460673" cy="6005945"/>
          </a:xfrm>
          <a:prstGeom prst="rect">
            <a:avLst/>
          </a:prstGeom>
          <a:noFill/>
          <a:ln>
            <a:noFill/>
          </a:ln>
        </p:spPr>
      </p:pic>
    </p:spTree>
    <p:extLst>
      <p:ext uri="{BB962C8B-B14F-4D97-AF65-F5344CB8AC3E}">
        <p14:creationId xmlns:p14="http://schemas.microsoft.com/office/powerpoint/2010/main" val="2915706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272;p49" descr="Wheel of Learning for Preschool"/>
          <p:cNvPicPr preferRelativeResize="0">
            <a:picLocks/>
          </p:cNvPicPr>
          <p:nvPr/>
        </p:nvPicPr>
        <p:blipFill rotWithShape="1">
          <a:blip r:embed="rId2">
            <a:alphaModFix/>
          </a:blip>
          <a:srcRect/>
          <a:stretch/>
        </p:blipFill>
        <p:spPr>
          <a:xfrm>
            <a:off x="762000" y="284018"/>
            <a:ext cx="7554351" cy="6229086"/>
          </a:xfrm>
          <a:prstGeom prst="rect">
            <a:avLst/>
          </a:prstGeom>
          <a:noFill/>
          <a:ln>
            <a:noFill/>
          </a:ln>
        </p:spPr>
      </p:pic>
    </p:spTree>
    <p:extLst>
      <p:ext uri="{BB962C8B-B14F-4D97-AF65-F5344CB8AC3E}">
        <p14:creationId xmlns:p14="http://schemas.microsoft.com/office/powerpoint/2010/main" val="2265442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Times New Roman" pitchFamily="18" charset="0"/>
                <a:cs typeface="Times New Roman" pitchFamily="18" charset="0"/>
              </a:rPr>
              <a:t>Active learning</a:t>
            </a:r>
            <a:endParaRPr lang="en-US" dirty="0">
              <a:latin typeface="Times New Roman" pitchFamily="18" charset="0"/>
              <a:cs typeface="Times New Roman" pitchFamily="18" charset="0"/>
            </a:endParaRPr>
          </a:p>
        </p:txBody>
      </p:sp>
      <p:sp>
        <p:nvSpPr>
          <p:cNvPr id="4" name="Content Placeholder 3"/>
          <p:cNvSpPr>
            <a:spLocks noGrp="1"/>
          </p:cNvSpPr>
          <p:nvPr>
            <p:ph idx="1"/>
          </p:nvPr>
        </p:nvSpPr>
        <p:spPr/>
        <p:txBody>
          <a:bodyPr>
            <a:normAutofit fontScale="92500" lnSpcReduction="10000"/>
          </a:bodyPr>
          <a:lstStyle/>
          <a:p>
            <a:r>
              <a:rPr lang="en-US" dirty="0">
                <a:latin typeface="Times New Roman" pitchFamily="18" charset="0"/>
                <a:cs typeface="Times New Roman" pitchFamily="18" charset="0"/>
              </a:rPr>
              <a:t>The </a:t>
            </a:r>
            <a:r>
              <a:rPr lang="en-US" dirty="0" err="1">
                <a:latin typeface="Times New Roman" pitchFamily="18" charset="0"/>
                <a:cs typeface="Times New Roman" pitchFamily="18" charset="0"/>
              </a:rPr>
              <a:t>HighScope</a:t>
            </a:r>
            <a:r>
              <a:rPr lang="en-US" dirty="0">
                <a:latin typeface="Times New Roman" pitchFamily="18" charset="0"/>
                <a:cs typeface="Times New Roman" pitchFamily="18" charset="0"/>
              </a:rPr>
              <a:t> Curriculum emphasizes </a:t>
            </a:r>
            <a:r>
              <a:rPr lang="en-US" i="1" dirty="0">
                <a:latin typeface="Times New Roman" pitchFamily="18" charset="0"/>
                <a:cs typeface="Times New Roman" pitchFamily="18" charset="0"/>
              </a:rPr>
              <a:t>active participatory learning.</a:t>
            </a:r>
            <a:r>
              <a:rPr lang="en-US" dirty="0">
                <a:latin typeface="Times New Roman" pitchFamily="18" charset="0"/>
                <a:cs typeface="Times New Roman" pitchFamily="18" charset="0"/>
              </a:rPr>
              <a:t> Active learning means students have direct, hands-on experiences with people, objects, events, and ideas. Children's interests and choices are at the heart of the </a:t>
            </a:r>
            <a:r>
              <a:rPr lang="en-US" dirty="0" err="1">
                <a:latin typeface="Times New Roman" pitchFamily="18" charset="0"/>
                <a:cs typeface="Times New Roman" pitchFamily="18" charset="0"/>
              </a:rPr>
              <a:t>HighScope</a:t>
            </a:r>
            <a:r>
              <a:rPr lang="en-US" dirty="0">
                <a:latin typeface="Times New Roman" pitchFamily="18" charset="0"/>
                <a:cs typeface="Times New Roman" pitchFamily="18" charset="0"/>
              </a:rPr>
              <a:t> programs. They construct their own knowledge through interactions with the world and the people around them. In active learning settings, adults expand children's thinking with diverse materials and nurturing interactions</a:t>
            </a:r>
          </a:p>
        </p:txBody>
      </p:sp>
    </p:spTree>
    <p:extLst>
      <p:ext uri="{BB962C8B-B14F-4D97-AF65-F5344CB8AC3E}">
        <p14:creationId xmlns:p14="http://schemas.microsoft.com/office/powerpoint/2010/main" val="119976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609600"/>
          </a:xfrm>
        </p:spPr>
        <p:txBody>
          <a:bodyPr>
            <a:normAutofit/>
          </a:bodyPr>
          <a:lstStyle/>
          <a:p>
            <a:pPr lvl="0"/>
            <a:r>
              <a:rPr lang="en-US" sz="3200" b="1" dirty="0">
                <a:latin typeface="Times New Roman" pitchFamily="18" charset="0"/>
                <a:ea typeface="Times New Roman"/>
                <a:cs typeface="Times New Roman" pitchFamily="18" charset="0"/>
                <a:sym typeface="Times New Roman"/>
              </a:rPr>
              <a:t>The 5 Ingredients of Active Learning</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685800"/>
            <a:ext cx="8229600" cy="6019800"/>
          </a:xfrm>
        </p:spPr>
        <p:txBody>
          <a:bodyPr>
            <a:noAutofit/>
          </a:bodyPr>
          <a:lstStyle/>
          <a:p>
            <a:pPr marL="0" lvl="0" indent="0">
              <a:lnSpc>
                <a:spcPct val="90000"/>
              </a:lnSpc>
              <a:spcBef>
                <a:spcPts val="1000"/>
              </a:spcBef>
              <a:buClr>
                <a:schemeClr val="dk1"/>
              </a:buClr>
              <a:buSzPct val="100000"/>
              <a:buNone/>
            </a:pPr>
            <a:r>
              <a:rPr lang="en-US" sz="2000" b="1" dirty="0">
                <a:latin typeface="Times New Roman" pitchFamily="18" charset="0"/>
                <a:ea typeface="Times New Roman"/>
                <a:cs typeface="Times New Roman" pitchFamily="18" charset="0"/>
                <a:sym typeface="Times New Roman"/>
              </a:rPr>
              <a:t>Materials</a:t>
            </a:r>
            <a:endParaRPr lang="en-US" sz="2000" dirty="0">
              <a:latin typeface="Times New Roman" pitchFamily="18" charset="0"/>
              <a:cs typeface="Times New Roman" pitchFamily="18" charset="0"/>
            </a:endParaRPr>
          </a:p>
          <a:p>
            <a:pPr marL="228600" lvl="0" indent="-228600">
              <a:lnSpc>
                <a:spcPct val="90000"/>
              </a:lnSpc>
              <a:spcBef>
                <a:spcPts val="1000"/>
              </a:spcBef>
              <a:buClr>
                <a:schemeClr val="dk1"/>
              </a:buClr>
              <a:buSzPct val="100000"/>
            </a:pPr>
            <a:r>
              <a:rPr lang="en-US" sz="2000" dirty="0">
                <a:latin typeface="Times New Roman" pitchFamily="18" charset="0"/>
                <a:ea typeface="Times New Roman"/>
                <a:cs typeface="Times New Roman" pitchFamily="18" charset="0"/>
                <a:sym typeface="Times New Roman"/>
              </a:rPr>
              <a:t>Children’s home, culture, and language are reflected in a variety of age appropriate, open-ended materials for them to explore.</a:t>
            </a:r>
            <a:endParaRPr lang="en-US" sz="2000" dirty="0">
              <a:latin typeface="Times New Roman" pitchFamily="18" charset="0"/>
              <a:cs typeface="Times New Roman" pitchFamily="18" charset="0"/>
            </a:endParaRPr>
          </a:p>
          <a:p>
            <a:pPr marL="0" lvl="0" indent="0">
              <a:lnSpc>
                <a:spcPct val="90000"/>
              </a:lnSpc>
              <a:spcBef>
                <a:spcPts val="1000"/>
              </a:spcBef>
              <a:buClr>
                <a:schemeClr val="dk1"/>
              </a:buClr>
              <a:buSzPct val="100000"/>
              <a:buNone/>
            </a:pPr>
            <a:r>
              <a:rPr lang="en-US" sz="2000" b="1" dirty="0">
                <a:latin typeface="Times New Roman" pitchFamily="18" charset="0"/>
                <a:ea typeface="Times New Roman"/>
                <a:cs typeface="Times New Roman" pitchFamily="18" charset="0"/>
                <a:sym typeface="Times New Roman"/>
              </a:rPr>
              <a:t>Manipulation</a:t>
            </a:r>
            <a:endParaRPr lang="en-US" sz="2000" dirty="0">
              <a:latin typeface="Times New Roman" pitchFamily="18" charset="0"/>
              <a:cs typeface="Times New Roman" pitchFamily="18" charset="0"/>
            </a:endParaRPr>
          </a:p>
          <a:p>
            <a:pPr marL="228600" lvl="0" indent="-228600">
              <a:lnSpc>
                <a:spcPct val="90000"/>
              </a:lnSpc>
              <a:spcBef>
                <a:spcPts val="1000"/>
              </a:spcBef>
              <a:buClr>
                <a:schemeClr val="dk1"/>
              </a:buClr>
              <a:buSzPct val="100000"/>
            </a:pPr>
            <a:r>
              <a:rPr lang="en-US" sz="2000" dirty="0">
                <a:latin typeface="Times New Roman" pitchFamily="18" charset="0"/>
                <a:ea typeface="Times New Roman"/>
                <a:cs typeface="Times New Roman" pitchFamily="18" charset="0"/>
                <a:sym typeface="Times New Roman"/>
              </a:rPr>
              <a:t>Children make discoveries when they are encouraged to handle, examine, combine, and transform materials and ideas.</a:t>
            </a:r>
            <a:endParaRPr lang="en-US" sz="2000" dirty="0">
              <a:latin typeface="Times New Roman" pitchFamily="18" charset="0"/>
              <a:cs typeface="Times New Roman" pitchFamily="18" charset="0"/>
            </a:endParaRPr>
          </a:p>
          <a:p>
            <a:pPr marL="0" lvl="0" indent="0">
              <a:lnSpc>
                <a:spcPct val="90000"/>
              </a:lnSpc>
              <a:spcBef>
                <a:spcPts val="1000"/>
              </a:spcBef>
              <a:buClr>
                <a:schemeClr val="dk1"/>
              </a:buClr>
              <a:buSzPct val="100000"/>
              <a:buNone/>
            </a:pPr>
            <a:r>
              <a:rPr lang="en-US" sz="2000" b="1" dirty="0">
                <a:latin typeface="Times New Roman" pitchFamily="18" charset="0"/>
                <a:ea typeface="Times New Roman"/>
                <a:cs typeface="Times New Roman" pitchFamily="18" charset="0"/>
                <a:sym typeface="Times New Roman"/>
              </a:rPr>
              <a:t>Choice</a:t>
            </a:r>
            <a:endParaRPr lang="en-US" sz="2000" dirty="0">
              <a:latin typeface="Times New Roman" pitchFamily="18" charset="0"/>
              <a:cs typeface="Times New Roman" pitchFamily="18" charset="0"/>
            </a:endParaRPr>
          </a:p>
          <a:p>
            <a:pPr marL="228600" lvl="0" indent="-228600">
              <a:lnSpc>
                <a:spcPct val="90000"/>
              </a:lnSpc>
              <a:spcBef>
                <a:spcPts val="1000"/>
              </a:spcBef>
              <a:buClr>
                <a:schemeClr val="dk1"/>
              </a:buClr>
              <a:buSzPct val="100000"/>
            </a:pPr>
            <a:r>
              <a:rPr lang="en-US" sz="2000" dirty="0">
                <a:latin typeface="Times New Roman" pitchFamily="18" charset="0"/>
                <a:ea typeface="Times New Roman"/>
                <a:cs typeface="Times New Roman" pitchFamily="18" charset="0"/>
                <a:sym typeface="Times New Roman"/>
              </a:rPr>
              <a:t>Children choose materials and play partners, change and build on their play ideas, and plan activities according to their interests and needs.</a:t>
            </a:r>
            <a:endParaRPr lang="en-US" sz="2000" dirty="0">
              <a:latin typeface="Times New Roman" pitchFamily="18" charset="0"/>
              <a:cs typeface="Times New Roman" pitchFamily="18" charset="0"/>
            </a:endParaRPr>
          </a:p>
          <a:p>
            <a:pPr marL="0" lvl="0" indent="0">
              <a:lnSpc>
                <a:spcPct val="90000"/>
              </a:lnSpc>
              <a:spcBef>
                <a:spcPts val="1000"/>
              </a:spcBef>
              <a:buClr>
                <a:schemeClr val="dk1"/>
              </a:buClr>
              <a:buSzPct val="100000"/>
              <a:buNone/>
            </a:pPr>
            <a:r>
              <a:rPr lang="en-US" sz="2000" b="1" dirty="0">
                <a:latin typeface="Times New Roman" pitchFamily="18" charset="0"/>
                <a:ea typeface="Times New Roman"/>
                <a:cs typeface="Times New Roman" pitchFamily="18" charset="0"/>
                <a:sym typeface="Times New Roman"/>
              </a:rPr>
              <a:t>Child language and thought</a:t>
            </a:r>
            <a:endParaRPr lang="en-US" sz="2000" dirty="0">
              <a:latin typeface="Times New Roman" pitchFamily="18" charset="0"/>
              <a:cs typeface="Times New Roman" pitchFamily="18" charset="0"/>
            </a:endParaRPr>
          </a:p>
          <a:p>
            <a:pPr marL="228600" lvl="0" indent="-228600">
              <a:lnSpc>
                <a:spcPct val="90000"/>
              </a:lnSpc>
              <a:spcBef>
                <a:spcPts val="1000"/>
              </a:spcBef>
              <a:buClr>
                <a:schemeClr val="dk1"/>
              </a:buClr>
              <a:buSzPct val="100000"/>
            </a:pPr>
            <a:r>
              <a:rPr lang="en-US" sz="2000" dirty="0">
                <a:latin typeface="Times New Roman" pitchFamily="18" charset="0"/>
                <a:ea typeface="Times New Roman"/>
                <a:cs typeface="Times New Roman" pitchFamily="18" charset="0"/>
                <a:sym typeface="Times New Roman"/>
              </a:rPr>
              <a:t>Children communicate verbally and nonverbally — thinking about their actions, expressing their thoughts about what they understand, and modifying their thinking — as they learn and explore.</a:t>
            </a:r>
            <a:endParaRPr lang="en-US" sz="2000" dirty="0">
              <a:latin typeface="Times New Roman" pitchFamily="18" charset="0"/>
              <a:cs typeface="Times New Roman" pitchFamily="18" charset="0"/>
            </a:endParaRPr>
          </a:p>
          <a:p>
            <a:pPr marL="0" lvl="0" indent="0">
              <a:lnSpc>
                <a:spcPct val="90000"/>
              </a:lnSpc>
              <a:spcBef>
                <a:spcPts val="1000"/>
              </a:spcBef>
              <a:buClr>
                <a:schemeClr val="dk1"/>
              </a:buClr>
              <a:buSzPct val="100000"/>
              <a:buNone/>
            </a:pPr>
            <a:r>
              <a:rPr lang="en-US" sz="2000" b="1" dirty="0">
                <a:latin typeface="Times New Roman" pitchFamily="18" charset="0"/>
                <a:ea typeface="Times New Roman"/>
                <a:cs typeface="Times New Roman" pitchFamily="18" charset="0"/>
                <a:sym typeface="Times New Roman"/>
              </a:rPr>
              <a:t>Adult scaffolding</a:t>
            </a:r>
            <a:endParaRPr lang="en-US" sz="2000" dirty="0">
              <a:latin typeface="Times New Roman" pitchFamily="18" charset="0"/>
              <a:cs typeface="Times New Roman" pitchFamily="18" charset="0"/>
            </a:endParaRPr>
          </a:p>
          <a:p>
            <a:pPr marL="228600" lvl="0" indent="-228600">
              <a:lnSpc>
                <a:spcPct val="90000"/>
              </a:lnSpc>
              <a:spcBef>
                <a:spcPts val="1000"/>
              </a:spcBef>
              <a:buClr>
                <a:schemeClr val="dk1"/>
              </a:buClr>
              <a:buSzPct val="100000"/>
            </a:pPr>
            <a:r>
              <a:rPr lang="en-US" sz="2000" dirty="0">
                <a:latin typeface="Times New Roman" pitchFamily="18" charset="0"/>
                <a:ea typeface="Times New Roman"/>
                <a:cs typeface="Times New Roman" pitchFamily="18" charset="0"/>
                <a:sym typeface="Times New Roman"/>
              </a:rPr>
              <a:t>Children gain knowledge and develop creative problem-solving skills with the help of well-prepared adults who support a child’s current level of thinking and challenge them to advance to the next stage, also known as “scaffolding.”</a:t>
            </a:r>
            <a:endParaRPr lang="en-US" sz="2000" dirty="0">
              <a:latin typeface="Times New Roman" pitchFamily="18" charset="0"/>
              <a:cs typeface="Times New Roman" pitchFamily="18" charset="0"/>
            </a:endParaRPr>
          </a:p>
          <a:p>
            <a:pPr marL="0" lvl="0" indent="0">
              <a:lnSpc>
                <a:spcPct val="90000"/>
              </a:lnSpc>
              <a:spcBef>
                <a:spcPts val="1000"/>
              </a:spcBef>
              <a:buClr>
                <a:schemeClr val="dk1"/>
              </a:buClr>
              <a:buSzPct val="100000"/>
              <a:buNone/>
            </a:pPr>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926992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itchFamily="18" charset="0"/>
                <a:cs typeface="Times New Roman" pitchFamily="18" charset="0"/>
              </a:rPr>
              <a:t>Learning environment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3600" dirty="0">
                <a:latin typeface="Times New Roman" pitchFamily="18" charset="0"/>
                <a:cs typeface="Times New Roman" pitchFamily="18" charset="0"/>
              </a:rPr>
              <a:t>A </a:t>
            </a:r>
            <a:r>
              <a:rPr lang="en-US" sz="3600" dirty="0" err="1">
                <a:latin typeface="Times New Roman" pitchFamily="18" charset="0"/>
                <a:cs typeface="Times New Roman" pitchFamily="18" charset="0"/>
              </a:rPr>
              <a:t>HighScope</a:t>
            </a:r>
            <a:r>
              <a:rPr lang="en-US" sz="3600" dirty="0">
                <a:latin typeface="Times New Roman" pitchFamily="18" charset="0"/>
                <a:cs typeface="Times New Roman" pitchFamily="18" charset="0"/>
              </a:rPr>
              <a:t> school classroom is divided into well-defined interest areas that typically includes a home area, art area, block area,  sand area, and music and movement that reflect the children's interests. Children are able to access all facilities independently as well as take some responsibility for use of these areas.</a:t>
            </a:r>
          </a:p>
          <a:p>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493309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273" y="182509"/>
            <a:ext cx="4514850" cy="1524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3843" y="4171949"/>
            <a:ext cx="3310557" cy="235198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2700" y="5084703"/>
            <a:ext cx="2324100" cy="15240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9820" y="103857"/>
            <a:ext cx="2606980" cy="3205303"/>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14625" y="1886544"/>
            <a:ext cx="3234937" cy="2152056"/>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79821" y="3428999"/>
            <a:ext cx="2797480" cy="148590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1000" y="1886544"/>
            <a:ext cx="2133600" cy="3206647"/>
          </a:xfrm>
          <a:prstGeom prst="rect">
            <a:avLst/>
          </a:prstGeom>
        </p:spPr>
      </p:pic>
    </p:spTree>
    <p:extLst>
      <p:ext uri="{BB962C8B-B14F-4D97-AF65-F5344CB8AC3E}">
        <p14:creationId xmlns:p14="http://schemas.microsoft.com/office/powerpoint/2010/main" val="3914459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latin typeface="Times New Roman" panose="02020603050405020304" pitchFamily="18" charset="0"/>
                <a:cs typeface="Times New Roman" panose="02020603050405020304" pitchFamily="18" charset="0"/>
              </a:rPr>
              <a:t>Corners (GOSHAY)</a:t>
            </a:r>
            <a:endParaRPr lang="en-US" dirty="0"/>
          </a:p>
        </p:txBody>
      </p:sp>
      <p:sp>
        <p:nvSpPr>
          <p:cNvPr id="3" name="Content Placeholder 2"/>
          <p:cNvSpPr>
            <a:spLocks noGrp="1"/>
          </p:cNvSpPr>
          <p:nvPr>
            <p:ph idx="1"/>
          </p:nvPr>
        </p:nvSpPr>
        <p:spPr>
          <a:xfrm>
            <a:off x="457200" y="1600200"/>
            <a:ext cx="8229600" cy="5105400"/>
          </a:xfrm>
        </p:spPr>
        <p:txBody>
          <a:bodyPr>
            <a:normAutofit fontScale="85000" lnSpcReduction="20000"/>
          </a:bodyPr>
          <a:lstStyle/>
          <a:p>
            <a:pPr algn="just">
              <a:defRPr/>
            </a:pPr>
            <a:r>
              <a:rPr lang="en-AU" dirty="0">
                <a:latin typeface="Times New Roman" panose="02020603050405020304" pitchFamily="18" charset="0"/>
                <a:cs typeface="Times New Roman" panose="02020603050405020304" pitchFamily="18" charset="0"/>
              </a:rPr>
              <a:t>Young children look for causal links in their experiences. For example; what happens when they pile up 20 blocks on top of each other, or what happens when they drop a pencil into a tub of water(sink or float) or what happens when they move a pencil or crayon on a flat surface, such as a wall, white board or paper? </a:t>
            </a:r>
          </a:p>
          <a:p>
            <a:pPr algn="just">
              <a:defRPr/>
            </a:pPr>
            <a:r>
              <a:rPr lang="en-AU" dirty="0">
                <a:latin typeface="Times New Roman" panose="02020603050405020304" pitchFamily="18" charset="0"/>
                <a:cs typeface="Times New Roman" panose="02020603050405020304" pitchFamily="18" charset="0"/>
              </a:rPr>
              <a:t>They need opportunities to explore these situations and come to their own conclusions.  Their </a:t>
            </a:r>
            <a:r>
              <a:rPr lang="en-AU" dirty="0" err="1">
                <a:latin typeface="Times New Roman" panose="02020603050405020304" pitchFamily="18" charset="0"/>
                <a:cs typeface="Times New Roman" panose="02020603050405020304" pitchFamily="18" charset="0"/>
              </a:rPr>
              <a:t>conclusios</a:t>
            </a:r>
            <a:r>
              <a:rPr lang="en-AU" dirty="0">
                <a:latin typeface="Times New Roman" panose="02020603050405020304" pitchFamily="18" charset="0"/>
                <a:cs typeface="Times New Roman" panose="02020603050405020304" pitchFamily="18" charset="0"/>
              </a:rPr>
              <a:t> are based on limited experiences. </a:t>
            </a:r>
          </a:p>
          <a:p>
            <a:pPr algn="just">
              <a:defRPr/>
            </a:pPr>
            <a:r>
              <a:rPr lang="en-AU" dirty="0">
                <a:latin typeface="Times New Roman" panose="02020603050405020304" pitchFamily="18" charset="0"/>
                <a:cs typeface="Times New Roman" panose="02020603050405020304" pitchFamily="18" charset="0"/>
              </a:rPr>
              <a:t>Having learning corners for specific activities and storage of classroom equipment is an efficient and effective way of organizing children’s learning experiences. </a:t>
            </a:r>
          </a:p>
          <a:p>
            <a:endParaRPr lang="en-US" dirty="0"/>
          </a:p>
        </p:txBody>
      </p:sp>
    </p:spTree>
    <p:extLst>
      <p:ext uri="{BB962C8B-B14F-4D97-AF65-F5344CB8AC3E}">
        <p14:creationId xmlns:p14="http://schemas.microsoft.com/office/powerpoint/2010/main" val="3363276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073" y="1295400"/>
            <a:ext cx="8534400" cy="3046988"/>
          </a:xfrm>
          <a:prstGeom prst="rect">
            <a:avLst/>
          </a:prstGeom>
        </p:spPr>
        <p:txBody>
          <a:bodyPr wrap="square">
            <a:spAutoFit/>
          </a:bodyPr>
          <a:lstStyle/>
          <a:p>
            <a:pPr algn="just"/>
            <a:r>
              <a:rPr lang="en-AU" altLang="en-US" sz="2400" dirty="0">
                <a:latin typeface="Times New Roman" panose="02020603050405020304" pitchFamily="18" charset="0"/>
                <a:cs typeface="Times New Roman" panose="02020603050405020304" pitchFamily="18" charset="0"/>
              </a:rPr>
              <a:t>Learning corners encourage children to learn in ways that are natural to them; they allow children to work independently, in small groups or one-on-one with the teacher. Learning Corners provide for a wide range of abilities and interests where children can progress at their own pace/rate and repeat an activity for pleasure or reinforcement. Learning corners encourage children to be independent, make decisions and solve problems. They foster experimentation, curiosity and creativity. </a:t>
            </a:r>
          </a:p>
        </p:txBody>
      </p:sp>
    </p:spTree>
    <p:extLst>
      <p:ext uri="{BB962C8B-B14F-4D97-AF65-F5344CB8AC3E}">
        <p14:creationId xmlns:p14="http://schemas.microsoft.com/office/powerpoint/2010/main" val="2840309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990600"/>
            <a:ext cx="8458200" cy="4832092"/>
          </a:xfrm>
          <a:prstGeom prst="rect">
            <a:avLst/>
          </a:prstGeom>
        </p:spPr>
        <p:txBody>
          <a:bodyPr wrap="square">
            <a:spAutoFit/>
          </a:bodyPr>
          <a:lstStyle/>
          <a:p>
            <a:pPr algn="just"/>
            <a:r>
              <a:rPr lang="en-AU" altLang="en-US" sz="2800" dirty="0">
                <a:latin typeface="Times New Roman" panose="02020603050405020304" pitchFamily="18" charset="0"/>
                <a:cs typeface="Times New Roman" panose="02020603050405020304" pitchFamily="18" charset="0"/>
              </a:rPr>
              <a:t>These corners are ideal work spaces for children where they can learn in simulated real-life situations. Working in different corners helps develop children’s ability to: </a:t>
            </a:r>
          </a:p>
          <a:p>
            <a:pPr algn="just"/>
            <a:endParaRPr lang="en-AU" alt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AU" altLang="en-US" sz="2800" dirty="0">
                <a:latin typeface="Times New Roman" panose="02020603050405020304" pitchFamily="18" charset="0"/>
                <a:cs typeface="Times New Roman" panose="02020603050405020304" pitchFamily="18" charset="0"/>
              </a:rPr>
              <a:t>Take initiative; make choices and decisions about what they are going to do (i.e. plan) and how they are going to do it. </a:t>
            </a:r>
          </a:p>
          <a:p>
            <a:pPr algn="just">
              <a:buFont typeface="Wingdings" panose="05000000000000000000" pitchFamily="2" charset="2"/>
              <a:buChar char="v"/>
            </a:pPr>
            <a:r>
              <a:rPr lang="en-AU" altLang="en-US" sz="2800" dirty="0">
                <a:latin typeface="Times New Roman" panose="02020603050405020304" pitchFamily="18" charset="0"/>
                <a:cs typeface="Times New Roman" panose="02020603050405020304" pitchFamily="18" charset="0"/>
              </a:rPr>
              <a:t>Complete self-chosen tasks and review their plans. </a:t>
            </a:r>
          </a:p>
          <a:p>
            <a:pPr algn="just">
              <a:buFont typeface="Wingdings" panose="05000000000000000000" pitchFamily="2" charset="2"/>
              <a:buChar char="v"/>
            </a:pPr>
            <a:r>
              <a:rPr lang="en-AU" altLang="en-US" sz="2800" dirty="0">
                <a:latin typeface="Times New Roman" panose="02020603050405020304" pitchFamily="18" charset="0"/>
                <a:cs typeface="Times New Roman" panose="02020603050405020304" pitchFamily="18" charset="0"/>
              </a:rPr>
              <a:t>Question, experiment, discover and make sense of the world around them</a:t>
            </a:r>
          </a:p>
          <a:p>
            <a:endParaRPr lang="en-AU" altLang="en-US" sz="2800" dirty="0"/>
          </a:p>
        </p:txBody>
      </p:sp>
    </p:spTree>
    <p:extLst>
      <p:ext uri="{BB962C8B-B14F-4D97-AF65-F5344CB8AC3E}">
        <p14:creationId xmlns:p14="http://schemas.microsoft.com/office/powerpoint/2010/main" val="449965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09600"/>
            <a:ext cx="8686800" cy="5693866"/>
          </a:xfrm>
          <a:prstGeom prst="rect">
            <a:avLst/>
          </a:prstGeom>
        </p:spPr>
        <p:txBody>
          <a:bodyPr wrap="square">
            <a:spAutoFit/>
          </a:bodyPr>
          <a:lstStyle/>
          <a:p>
            <a:pPr algn="just">
              <a:buFont typeface="Wingdings" panose="05000000000000000000" pitchFamily="2" charset="2"/>
              <a:buChar char="v"/>
              <a:defRPr/>
            </a:pPr>
            <a:r>
              <a:rPr lang="en-AU" sz="2800" dirty="0">
                <a:latin typeface="Times New Roman" panose="02020603050405020304" pitchFamily="18" charset="0"/>
                <a:cs typeface="Times New Roman" panose="02020603050405020304" pitchFamily="18" charset="0"/>
              </a:rPr>
              <a:t>Work, share and cooperate with other children, thereby developing their social skills. </a:t>
            </a:r>
          </a:p>
          <a:p>
            <a:pPr algn="just">
              <a:buFont typeface="Wingdings" panose="05000000000000000000" pitchFamily="2" charset="2"/>
              <a:buChar char="v"/>
              <a:defRPr/>
            </a:pPr>
            <a:r>
              <a:rPr lang="en-AU" sz="2800" dirty="0">
                <a:latin typeface="Times New Roman" panose="02020603050405020304" pitchFamily="18" charset="0"/>
                <a:cs typeface="Times New Roman" panose="02020603050405020304" pitchFamily="18" charset="0"/>
              </a:rPr>
              <a:t>Work independently towards mastery of different skills. </a:t>
            </a:r>
          </a:p>
          <a:p>
            <a:pPr algn="just">
              <a:buFont typeface="Wingdings" panose="05000000000000000000" pitchFamily="2" charset="2"/>
              <a:buChar char="v"/>
              <a:defRPr/>
            </a:pPr>
            <a:r>
              <a:rPr lang="en-AU" sz="2800" dirty="0">
                <a:latin typeface="Times New Roman" panose="02020603050405020304" pitchFamily="18" charset="0"/>
                <a:cs typeface="Times New Roman" panose="02020603050405020304" pitchFamily="18" charset="0"/>
              </a:rPr>
              <a:t>Conform and follow to classroom rules. </a:t>
            </a:r>
          </a:p>
          <a:p>
            <a:pPr algn="just">
              <a:buFont typeface="Wingdings" panose="05000000000000000000" pitchFamily="2" charset="2"/>
              <a:buChar char="v"/>
              <a:defRPr/>
            </a:pPr>
            <a:r>
              <a:rPr lang="en-AU" sz="2800" dirty="0">
                <a:latin typeface="Times New Roman" panose="02020603050405020304" pitchFamily="18" charset="0"/>
                <a:cs typeface="Times New Roman" panose="02020603050405020304" pitchFamily="18" charset="0"/>
              </a:rPr>
              <a:t>Reason and express themselves in a wide range of naturally occurring situations, thereby building their self-confidence. </a:t>
            </a:r>
          </a:p>
          <a:p>
            <a:pPr algn="just">
              <a:buFont typeface="Wingdings" panose="05000000000000000000" pitchFamily="2" charset="2"/>
              <a:buChar char="v"/>
              <a:defRPr/>
            </a:pPr>
            <a:endParaRPr lang="en-AU" sz="2800" dirty="0">
              <a:latin typeface="Times New Roman" panose="02020603050405020304" pitchFamily="18" charset="0"/>
              <a:cs typeface="Times New Roman" panose="02020603050405020304" pitchFamily="18" charset="0"/>
            </a:endParaRPr>
          </a:p>
          <a:p>
            <a:pPr algn="just">
              <a:defRPr/>
            </a:pPr>
            <a:r>
              <a:rPr lang="en-AU" sz="2800" dirty="0">
                <a:latin typeface="Times New Roman" panose="02020603050405020304" pitchFamily="18" charset="0"/>
                <a:cs typeface="Times New Roman" panose="02020603050405020304" pitchFamily="18" charset="0"/>
              </a:rPr>
              <a:t>Learning corners need to be separated from each other. They also need space, such as low shelves or boxes/cartons to store the materials, storybooks and toys for the various corners. Three or more of the following learning corners can be set up at any given time: </a:t>
            </a:r>
          </a:p>
        </p:txBody>
      </p:sp>
    </p:spTree>
    <p:extLst>
      <p:ext uri="{BB962C8B-B14F-4D97-AF65-F5344CB8AC3E}">
        <p14:creationId xmlns:p14="http://schemas.microsoft.com/office/powerpoint/2010/main" val="2537594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533400"/>
            <a:ext cx="8458200" cy="6370975"/>
          </a:xfrm>
          <a:prstGeom prst="rect">
            <a:avLst/>
          </a:prstGeom>
        </p:spPr>
        <p:txBody>
          <a:bodyPr wrap="square">
            <a:spAutoFit/>
          </a:bodyPr>
          <a:lstStyle/>
          <a:p>
            <a:pPr algn="just">
              <a:defRPr/>
            </a:pPr>
            <a:r>
              <a:rPr lang="en-AU" sz="2400" b="1" dirty="0">
                <a:latin typeface="Times New Roman" panose="02020603050405020304" pitchFamily="18" charset="0"/>
                <a:cs typeface="Times New Roman" panose="02020603050405020304" pitchFamily="18" charset="0"/>
              </a:rPr>
              <a:t>Language Corner: </a:t>
            </a:r>
          </a:p>
          <a:p>
            <a:pPr algn="just">
              <a:defRPr/>
            </a:pPr>
            <a:r>
              <a:rPr lang="en-AU" sz="2400" dirty="0">
                <a:latin typeface="Times New Roman" panose="02020603050405020304" pitchFamily="18" charset="0"/>
                <a:cs typeface="Times New Roman" panose="02020603050405020304" pitchFamily="18" charset="0"/>
              </a:rPr>
              <a:t>This corner should be equipped with material related to increasing vocabulary and learning reading skills.(flash </a:t>
            </a:r>
            <a:r>
              <a:rPr lang="en-AU" sz="2400" dirty="0" err="1">
                <a:latin typeface="Times New Roman" panose="02020603050405020304" pitchFamily="18" charset="0"/>
                <a:cs typeface="Times New Roman" panose="02020603050405020304" pitchFamily="18" charset="0"/>
              </a:rPr>
              <a:t>card,object</a:t>
            </a:r>
            <a:r>
              <a:rPr lang="en-AU" sz="2400" dirty="0">
                <a:latin typeface="Times New Roman" panose="02020603050405020304" pitchFamily="18" charset="0"/>
                <a:cs typeface="Times New Roman" panose="02020603050405020304" pitchFamily="18" charset="0"/>
              </a:rPr>
              <a:t> basket etc)</a:t>
            </a:r>
          </a:p>
          <a:p>
            <a:pPr algn="just">
              <a:defRPr/>
            </a:pPr>
            <a:endParaRPr lang="en-AU" sz="2400" dirty="0">
              <a:latin typeface="Times New Roman" panose="02020603050405020304" pitchFamily="18" charset="0"/>
              <a:cs typeface="Times New Roman" panose="02020603050405020304" pitchFamily="18" charset="0"/>
            </a:endParaRPr>
          </a:p>
          <a:p>
            <a:pPr algn="just"/>
            <a:r>
              <a:rPr lang="en-AU" altLang="en-US" sz="2400" b="1" dirty="0"/>
              <a:t>Library Corner: </a:t>
            </a:r>
            <a:r>
              <a:rPr lang="en-AU" altLang="en-US" sz="2400" dirty="0"/>
              <a:t>This corner should be set up with age appropriate big and small colourful books to promote the reading habit and to learn how to care for and value books. </a:t>
            </a:r>
          </a:p>
          <a:p>
            <a:pPr algn="just"/>
            <a:r>
              <a:rPr lang="en-AU" altLang="en-US" sz="2400" b="1" dirty="0"/>
              <a:t>Art Corner: </a:t>
            </a:r>
            <a:r>
              <a:rPr lang="en-AU" altLang="en-US" sz="2400" dirty="0"/>
              <a:t>This corner provides children with opportunities for creative expression(</a:t>
            </a:r>
            <a:r>
              <a:rPr lang="en-AU" altLang="en-US" sz="2400" dirty="0" err="1"/>
              <a:t>Painting,Printing,CollageEtc</a:t>
            </a:r>
            <a:r>
              <a:rPr lang="en-AU" altLang="en-US" sz="2400" dirty="0"/>
              <a:t>). </a:t>
            </a:r>
          </a:p>
          <a:p>
            <a:pPr algn="just"/>
            <a:r>
              <a:rPr lang="en-AU" altLang="en-US" sz="2400" b="1" dirty="0"/>
              <a:t>Math Corner: </a:t>
            </a:r>
            <a:r>
              <a:rPr lang="en-AU" altLang="en-US" sz="2400" dirty="0"/>
              <a:t>Appropriate material for the Math corner includes objects that will help children </a:t>
            </a:r>
            <a:r>
              <a:rPr lang="en-AU" altLang="en-US" sz="2400" dirty="0" err="1"/>
              <a:t>undrestand</a:t>
            </a:r>
            <a:r>
              <a:rPr lang="en-AU" altLang="en-US" sz="2400" dirty="0"/>
              <a:t> basic math concepts of size, shape, width, </a:t>
            </a:r>
            <a:r>
              <a:rPr lang="en-AU" altLang="en-US" sz="2400" dirty="0" err="1"/>
              <a:t>comparaision</a:t>
            </a:r>
            <a:r>
              <a:rPr lang="en-AU" altLang="en-US" sz="2400" dirty="0"/>
              <a:t> and number through direct experimentation. </a:t>
            </a:r>
          </a:p>
          <a:p>
            <a:pPr algn="just"/>
            <a:r>
              <a:rPr lang="en-AU" altLang="en-US" sz="2400" b="1" dirty="0"/>
              <a:t>Science Corner: </a:t>
            </a:r>
            <a:r>
              <a:rPr lang="en-AU" altLang="en-US" sz="2400" dirty="0"/>
              <a:t>This corner should provide children with opportunities for observation and experimentation in order to understand the world around them. </a:t>
            </a:r>
          </a:p>
          <a:p>
            <a:pPr algn="just">
              <a:defRPr/>
            </a:pPr>
            <a:endParaRPr lang="en-A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4767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838201"/>
            <a:ext cx="8610600" cy="5016758"/>
          </a:xfrm>
          <a:prstGeom prst="rect">
            <a:avLst/>
          </a:prstGeom>
        </p:spPr>
        <p:txBody>
          <a:bodyPr wrap="square">
            <a:spAutoFit/>
          </a:bodyPr>
          <a:lstStyle/>
          <a:p>
            <a:pPr algn="just">
              <a:defRPr/>
            </a:pPr>
            <a:r>
              <a:rPr lang="en-AU" sz="3200" b="1" dirty="0"/>
              <a:t>Home Corner: </a:t>
            </a:r>
            <a:r>
              <a:rPr lang="en-AU" sz="3200" dirty="0"/>
              <a:t>The home corner should reflect the cultural background of the children where various kitchen utensils, clothes, small furniture and dolls can be provided.</a:t>
            </a:r>
          </a:p>
          <a:p>
            <a:pPr algn="just">
              <a:defRPr/>
            </a:pPr>
            <a:r>
              <a:rPr lang="en-AU" sz="3200" dirty="0">
                <a:latin typeface="Times New Roman" panose="02020603050405020304" pitchFamily="18" charset="0"/>
                <a:cs typeface="Times New Roman" panose="02020603050405020304" pitchFamily="18" charset="0"/>
              </a:rPr>
              <a:t>The Learning Corners should be organized in the context of the Key Learning Areas and Expected Learning Outcomes(SLOs), so that children have the opportunity to experiment with concepts and skills that have been introduced by the teacher.</a:t>
            </a:r>
          </a:p>
          <a:p>
            <a:pPr>
              <a:defRPr/>
            </a:pPr>
            <a:endParaRPr lang="en-AU" sz="3200" dirty="0"/>
          </a:p>
        </p:txBody>
      </p:sp>
    </p:spTree>
    <p:extLst>
      <p:ext uri="{BB962C8B-B14F-4D97-AF65-F5344CB8AC3E}">
        <p14:creationId xmlns:p14="http://schemas.microsoft.com/office/powerpoint/2010/main" val="1988956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944562"/>
          </a:xfrm>
        </p:spPr>
        <p:txBody>
          <a:bodyPr>
            <a:normAutofit fontScale="90000"/>
          </a:bodyPr>
          <a:lstStyle/>
          <a:p>
            <a:r>
              <a:rPr lang="en-AU" b="1" dirty="0"/>
              <a:t>THE DAILY ROUTINE OF AN ECCE CLASSROOM</a:t>
            </a:r>
            <a:endParaRPr lang="en-US" dirty="0"/>
          </a:p>
        </p:txBody>
      </p:sp>
      <p:sp>
        <p:nvSpPr>
          <p:cNvPr id="4" name="Content Placeholder 3"/>
          <p:cNvSpPr>
            <a:spLocks noGrp="1"/>
          </p:cNvSpPr>
          <p:nvPr>
            <p:ph idx="1"/>
          </p:nvPr>
        </p:nvSpPr>
        <p:spPr>
          <a:xfrm>
            <a:off x="457200" y="1371600"/>
            <a:ext cx="8229600" cy="5029200"/>
          </a:xfrm>
        </p:spPr>
        <p:txBody>
          <a:bodyPr>
            <a:noAutofit/>
          </a:bodyPr>
          <a:lstStyle/>
          <a:p>
            <a:pPr algn="just">
              <a:defRPr/>
            </a:pPr>
            <a:r>
              <a:rPr lang="en-AU" sz="2800" dirty="0"/>
              <a:t>Young children need the comfort and security of a daily routine. They need to know what to expect during the school day. A daily routine provides a consistent, predictable sequence of events that gives them a sense of control over what they will be doing during the day. </a:t>
            </a:r>
          </a:p>
          <a:p>
            <a:pPr algn="just">
              <a:defRPr/>
            </a:pPr>
            <a:r>
              <a:rPr lang="en-AU" sz="2800" dirty="0"/>
              <a:t>To make optimal use of the valuable time young children spend in school, a schedule needs to be made. The teacher’s tasks become more focused and relatively easier to follow if a consistent routine is established, and children also get used to working in an organized and methodical way. </a:t>
            </a:r>
          </a:p>
        </p:txBody>
      </p:sp>
    </p:spTree>
    <p:extLst>
      <p:ext uri="{BB962C8B-B14F-4D97-AF65-F5344CB8AC3E}">
        <p14:creationId xmlns:p14="http://schemas.microsoft.com/office/powerpoint/2010/main" val="2637744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295400"/>
            <a:ext cx="8305800" cy="3970318"/>
          </a:xfrm>
          <a:prstGeom prst="rect">
            <a:avLst/>
          </a:prstGeom>
        </p:spPr>
        <p:txBody>
          <a:bodyPr wrap="square">
            <a:spAutoFit/>
          </a:bodyPr>
          <a:lstStyle/>
          <a:p>
            <a:pPr algn="just">
              <a:defRPr/>
            </a:pPr>
            <a:r>
              <a:rPr lang="en-AU" sz="2800" dirty="0"/>
              <a:t>A daily routine is important because it Makes children feel secure when they know what to expect, creates an organized environment that is conducive to the learning process, helps children learn about sequencing, helps children understand the concept of the passage of time, helps teachers organize themselves and helps children realise that an activity has to be completed within a set time-frame. </a:t>
            </a:r>
          </a:p>
          <a:p>
            <a:pPr algn="just">
              <a:buFont typeface="Wingdings" panose="05000000000000000000" pitchFamily="2" charset="2"/>
              <a:buChar char="v"/>
              <a:defRPr/>
            </a:pPr>
            <a:endParaRPr lang="en-AU" sz="2800" dirty="0"/>
          </a:p>
        </p:txBody>
      </p:sp>
    </p:spTree>
    <p:extLst>
      <p:ext uri="{BB962C8B-B14F-4D97-AF65-F5344CB8AC3E}">
        <p14:creationId xmlns:p14="http://schemas.microsoft.com/office/powerpoint/2010/main" val="3952563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09600"/>
            <a:ext cx="8305800" cy="2523768"/>
          </a:xfrm>
          <a:prstGeom prst="rect">
            <a:avLst/>
          </a:prstGeom>
        </p:spPr>
        <p:txBody>
          <a:bodyPr wrap="square">
            <a:spAutoFit/>
          </a:bodyPr>
          <a:lstStyle/>
          <a:p>
            <a:r>
              <a:rPr lang="en-AU" altLang="en-US" sz="2800" dirty="0"/>
              <a:t>A sample daily routine and explanation is given below. It can be varied depending on the school’s hours and needs. The daily routine should be displayed using symbols/pictures for each activity, so that children, who are not yet reading can understand  it</a:t>
            </a:r>
          </a:p>
          <a:p>
            <a:endParaRPr lang="en-AU" altLang="en-US" dirty="0"/>
          </a:p>
        </p:txBody>
      </p:sp>
      <p:pic>
        <p:nvPicPr>
          <p:cNvPr id="3" name="Picture 3">
            <a:extLst>
              <a:ext uri="{FF2B5EF4-FFF2-40B4-BE49-F238E27FC236}">
                <a16:creationId xmlns:a16="http://schemas.microsoft.com/office/drawing/2014/main" id="{1199BD43-E292-474D-BAF2-A94AE0D03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02" y="2895599"/>
            <a:ext cx="815022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575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889844"/>
            <a:ext cx="8458200" cy="4893647"/>
          </a:xfrm>
          <a:prstGeom prst="rect">
            <a:avLst/>
          </a:prstGeom>
        </p:spPr>
        <p:txBody>
          <a:bodyPr wrap="square">
            <a:spAutoFit/>
          </a:bodyPr>
          <a:lstStyle/>
          <a:p>
            <a:pPr algn="just">
              <a:defRPr/>
            </a:pPr>
            <a:r>
              <a:rPr lang="en-AU" sz="2400" b="1" dirty="0"/>
              <a:t>Greeting Circle: </a:t>
            </a:r>
          </a:p>
          <a:p>
            <a:pPr algn="just">
              <a:defRPr/>
            </a:pPr>
            <a:r>
              <a:rPr lang="en-AU" sz="2400" dirty="0"/>
              <a:t>This is the time of day when the teacher gathers all the children together and greets them with a warm welcome by saying ‘</a:t>
            </a:r>
            <a:r>
              <a:rPr lang="en-AU" sz="2400" dirty="0" err="1"/>
              <a:t>Assalam</a:t>
            </a:r>
            <a:r>
              <a:rPr lang="en-AU" sz="2400" dirty="0"/>
              <a:t>-u-</a:t>
            </a:r>
            <a:r>
              <a:rPr lang="en-AU" sz="2400" dirty="0" err="1"/>
              <a:t>Alaikum</a:t>
            </a:r>
            <a:r>
              <a:rPr lang="en-AU" sz="2400" dirty="0"/>
              <a:t>’, ‘Good morning’, how are you? I am glad to see you here. Teacher will settle children recite </a:t>
            </a:r>
            <a:r>
              <a:rPr lang="en-AU" sz="2400" dirty="0" err="1"/>
              <a:t>Dua</a:t>
            </a:r>
            <a:r>
              <a:rPr lang="en-AU" sz="2400" dirty="0"/>
              <a:t>, sing the national anthem and morning song. Then the teacher will initiate general discussion that will include date, day, weather of the day, sharing what they did at home the previous day. The teacher can utilise this time to inculcate moral values among children for example being truthful, respectful, patient, tolerant, fair, just and polite. The teacher can also help children develop democratic and problem-solving skills by putting issues in front of the kids and seeking their suggestions to resolve it.</a:t>
            </a:r>
          </a:p>
        </p:txBody>
      </p:sp>
    </p:spTree>
    <p:extLst>
      <p:ext uri="{BB962C8B-B14F-4D97-AF65-F5344CB8AC3E}">
        <p14:creationId xmlns:p14="http://schemas.microsoft.com/office/powerpoint/2010/main" val="603039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5" y="69273"/>
            <a:ext cx="8839200" cy="7478970"/>
          </a:xfrm>
          <a:prstGeom prst="rect">
            <a:avLst/>
          </a:prstGeom>
        </p:spPr>
        <p:txBody>
          <a:bodyPr wrap="square">
            <a:spAutoFit/>
          </a:bodyPr>
          <a:lstStyle/>
          <a:p>
            <a:pPr algn="just">
              <a:defRPr/>
            </a:pPr>
            <a:r>
              <a:rPr lang="en-AU" sz="2400" b="1" dirty="0"/>
              <a:t>Group Work Time: </a:t>
            </a:r>
            <a:r>
              <a:rPr lang="en-AU" sz="2400" dirty="0"/>
              <a:t>During this segment of the daily routine, the teacher discusses concepts from the different Key Learning Areas, with all the children. Once the concept has been discussed, the teacher forms small groups and gives children activities to work on. The activities done at this time are planned and initiated and facilitated by the teacher. </a:t>
            </a:r>
          </a:p>
          <a:p>
            <a:pPr algn="just">
              <a:defRPr/>
            </a:pPr>
            <a:r>
              <a:rPr lang="en-AU" sz="2400" b="1" dirty="0"/>
              <a:t>Small-group time — </a:t>
            </a:r>
            <a:r>
              <a:rPr lang="en-AU" sz="2400" dirty="0"/>
              <a:t>During this time, a small group of children meet with an adult to experiment with materials, try out new skills, and solve problems. Adults develop a small-group activity based on children’s interests and particular skills, materials, or content areas that suit children’s developmental learning needs. Though the adult plans the activity and sets it in motion, children make choices about how to use the materials and freely communicate their ideas. </a:t>
            </a:r>
          </a:p>
          <a:p>
            <a:pPr algn="just">
              <a:defRPr/>
            </a:pPr>
            <a:r>
              <a:rPr lang="en-AU" sz="2400" b="1" dirty="0"/>
              <a:t>Large-group time </a:t>
            </a:r>
            <a:r>
              <a:rPr lang="en-AU" sz="2400" dirty="0"/>
              <a:t>— Large-group time builds a sense of community. Up to 20 children and two adults come together for movement and music activities, interactive storytelling, and other shared experiences. Children have many opportunities to make choices and play the role of leader</a:t>
            </a:r>
          </a:p>
          <a:p>
            <a:pPr algn="just">
              <a:defRPr/>
            </a:pPr>
            <a:endParaRPr lang="en-AU" sz="2400" dirty="0"/>
          </a:p>
          <a:p>
            <a:pPr algn="just">
              <a:defRPr/>
            </a:pPr>
            <a:endParaRPr lang="en-AU" sz="2400" dirty="0"/>
          </a:p>
        </p:txBody>
      </p:sp>
    </p:spTree>
    <p:extLst>
      <p:ext uri="{BB962C8B-B14F-4D97-AF65-F5344CB8AC3E}">
        <p14:creationId xmlns:p14="http://schemas.microsoft.com/office/powerpoint/2010/main" val="4227805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533400"/>
            <a:ext cx="8610600" cy="5693866"/>
          </a:xfrm>
          <a:prstGeom prst="rect">
            <a:avLst/>
          </a:prstGeom>
        </p:spPr>
        <p:txBody>
          <a:bodyPr wrap="square">
            <a:spAutoFit/>
          </a:bodyPr>
          <a:lstStyle/>
          <a:p>
            <a:pPr algn="just"/>
            <a:r>
              <a:rPr lang="en-AU" altLang="en-US" sz="2800" b="1" dirty="0"/>
              <a:t>Outside Time: </a:t>
            </a:r>
            <a:r>
              <a:rPr lang="en-AU" altLang="en-US" sz="2800" dirty="0"/>
              <a:t>Children and adults spend at least 30 minutes outside every day, enjoying vigorous and often noisy play in the fresh air. This is the time for physical education exercises. The teacher can plan a series of bending, stretching, jumping and balancing activities for children’s physical development. Equipment, such as large balls for catching and throwing, old tyres for walking in and out of, and medium-sized boxes for jumping over can also be used. Children will play on swings and slides, merry-go-round, and games like see-saw under the supervision of the teacher. This is also a time to discuss safety rules, such as making queues, avoiding pushing and taking turns.</a:t>
            </a:r>
          </a:p>
        </p:txBody>
      </p:sp>
    </p:spTree>
    <p:extLst>
      <p:ext uri="{BB962C8B-B14F-4D97-AF65-F5344CB8AC3E}">
        <p14:creationId xmlns:p14="http://schemas.microsoft.com/office/powerpoint/2010/main" val="2522004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85800"/>
            <a:ext cx="8229600" cy="6124754"/>
          </a:xfrm>
          <a:prstGeom prst="rect">
            <a:avLst/>
          </a:prstGeom>
        </p:spPr>
        <p:txBody>
          <a:bodyPr wrap="square">
            <a:spAutoFit/>
          </a:bodyPr>
          <a:lstStyle/>
          <a:p>
            <a:pPr algn="just"/>
            <a:r>
              <a:rPr lang="en-AU" altLang="en-US" sz="2800" b="1" dirty="0"/>
              <a:t>Snack Time: </a:t>
            </a:r>
            <a:r>
              <a:rPr lang="en-AU" altLang="en-US" sz="2800" dirty="0"/>
              <a:t>A lot of valuable learning can take place if children have their snacks indoors in an organised way, under the teacher’s guidance. Children will be asked to wash their hands before snack time. They can learn to spread the </a:t>
            </a:r>
            <a:r>
              <a:rPr lang="en-AU" altLang="en-US" sz="2800" dirty="0" err="1"/>
              <a:t>darri</a:t>
            </a:r>
            <a:r>
              <a:rPr lang="en-AU" altLang="en-US" sz="2800" dirty="0"/>
              <a:t>/</a:t>
            </a:r>
            <a:r>
              <a:rPr lang="en-AU" altLang="en-US" sz="2800" dirty="0" err="1"/>
              <a:t>dastarkhawn</a:t>
            </a:r>
            <a:r>
              <a:rPr lang="en-AU" altLang="en-US" sz="2800" dirty="0"/>
              <a:t>/mat and sit around it, giving each other space without pushing. They can say “Bismillah” or as per </a:t>
            </a:r>
            <a:r>
              <a:rPr lang="en-AU" altLang="en-US" sz="2800" dirty="0" err="1"/>
              <a:t>thier</a:t>
            </a:r>
            <a:r>
              <a:rPr lang="en-AU" altLang="en-US" sz="2800" dirty="0"/>
              <a:t> religion together and share their snack if someone has not brought their own. This is a good time to reinforce the importance of clean, boiled water and healthy food brought from home. The children can talk about the different kinds of food, healthy eating, learn to pour water without spilling, and clean up when everyone has finished</a:t>
            </a:r>
          </a:p>
          <a:p>
            <a:pPr algn="just"/>
            <a:endParaRPr lang="en-AU" altLang="en-US" sz="2800" dirty="0"/>
          </a:p>
        </p:txBody>
      </p:sp>
    </p:spTree>
    <p:extLst>
      <p:ext uri="{BB962C8B-B14F-4D97-AF65-F5344CB8AC3E}">
        <p14:creationId xmlns:p14="http://schemas.microsoft.com/office/powerpoint/2010/main" val="676517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5526" y="152400"/>
            <a:ext cx="8756073" cy="5940088"/>
          </a:xfrm>
          <a:prstGeom prst="rect">
            <a:avLst/>
          </a:prstGeom>
        </p:spPr>
        <p:txBody>
          <a:bodyPr wrap="square">
            <a:spAutoFit/>
          </a:bodyPr>
          <a:lstStyle/>
          <a:p>
            <a:pPr algn="just">
              <a:defRPr/>
            </a:pPr>
            <a:r>
              <a:rPr lang="en-AU" sz="2000" b="1" dirty="0"/>
              <a:t>Plan – Work – Clean up – Review Time </a:t>
            </a:r>
          </a:p>
          <a:p>
            <a:pPr algn="just">
              <a:defRPr/>
            </a:pPr>
            <a:r>
              <a:rPr lang="en-AU" sz="2000" b="1" dirty="0"/>
              <a:t>Planning Time: </a:t>
            </a:r>
          </a:p>
          <a:p>
            <a:pPr algn="just">
              <a:defRPr/>
            </a:pPr>
            <a:r>
              <a:rPr lang="en-AU" sz="2000" dirty="0"/>
              <a:t>Planning should be done in the central space on the </a:t>
            </a:r>
            <a:r>
              <a:rPr lang="en-AU" sz="2000" dirty="0" err="1"/>
              <a:t>darri</a:t>
            </a:r>
            <a:r>
              <a:rPr lang="en-AU" sz="2000" dirty="0"/>
              <a:t>/mat. This is the time of day when children have the opportunity to initiate the activity and take responsibility for their own learning. During planning time, children plan which Learning Corners they would like to work in, and what they hope to accomplish there. It is important to allow children to choose the learning corner/</a:t>
            </a:r>
            <a:r>
              <a:rPr lang="en-AU" sz="2000" dirty="0" err="1"/>
              <a:t>gosha</a:t>
            </a:r>
            <a:r>
              <a:rPr lang="en-AU" sz="2000" dirty="0"/>
              <a:t> themselves, and to encourage them to make their own decisions about what they will do there. </a:t>
            </a:r>
          </a:p>
          <a:p>
            <a:pPr algn="just">
              <a:defRPr/>
            </a:pPr>
            <a:endParaRPr lang="en-AU" sz="2000" dirty="0"/>
          </a:p>
          <a:p>
            <a:pPr algn="just">
              <a:defRPr/>
            </a:pPr>
            <a:r>
              <a:rPr lang="en-AU" sz="2000" b="1" dirty="0"/>
              <a:t>Work/</a:t>
            </a:r>
            <a:r>
              <a:rPr lang="en-AU" sz="2000" b="1" dirty="0" err="1"/>
              <a:t>Gosha</a:t>
            </a:r>
            <a:r>
              <a:rPr lang="en-AU" sz="2000" b="1" dirty="0"/>
              <a:t> Time: </a:t>
            </a:r>
          </a:p>
          <a:p>
            <a:pPr algn="just">
              <a:defRPr/>
            </a:pPr>
            <a:r>
              <a:rPr lang="en-AU" sz="2000" dirty="0"/>
              <a:t>During this time, children carry out their plans in the learning corners. In consultation and through discussion with the children, teachers should set some ground rules at the beginning of the year and discuss these frequently with them. For example: sharing and taking turns with the material; sharing materials and being considerate; talking very softly in all the corners, especially in the reading corner; listening and responding to the set signal when the time for learning corner /</a:t>
            </a:r>
            <a:r>
              <a:rPr lang="en-AU" sz="2000" dirty="0" err="1"/>
              <a:t>gosha</a:t>
            </a:r>
            <a:r>
              <a:rPr lang="en-AU" sz="2000" dirty="0"/>
              <a:t> work is finished; and tidying up and returning material to the designated place at the sound of the signal. </a:t>
            </a:r>
          </a:p>
        </p:txBody>
      </p:sp>
    </p:spTree>
    <p:extLst>
      <p:ext uri="{BB962C8B-B14F-4D97-AF65-F5344CB8AC3E}">
        <p14:creationId xmlns:p14="http://schemas.microsoft.com/office/powerpoint/2010/main" val="2675708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964" y="533400"/>
            <a:ext cx="8839200" cy="6186309"/>
          </a:xfrm>
          <a:prstGeom prst="rect">
            <a:avLst/>
          </a:prstGeom>
        </p:spPr>
        <p:txBody>
          <a:bodyPr wrap="square">
            <a:spAutoFit/>
          </a:bodyPr>
          <a:lstStyle/>
          <a:p>
            <a:pPr algn="just">
              <a:defRPr/>
            </a:pPr>
            <a:r>
              <a:rPr lang="en-AU" sz="2200" b="1" dirty="0"/>
              <a:t>Clean-up Time: </a:t>
            </a:r>
          </a:p>
          <a:p>
            <a:pPr algn="just">
              <a:defRPr/>
            </a:pPr>
            <a:r>
              <a:rPr lang="en-AU" sz="2200" dirty="0"/>
              <a:t>When the pre-determined clean-up signal is given by the teacher, children must tidy up and return the material they were using to their designated places. </a:t>
            </a:r>
          </a:p>
          <a:p>
            <a:pPr algn="just">
              <a:defRPr/>
            </a:pPr>
            <a:r>
              <a:rPr lang="en-AU" sz="2200" b="1" dirty="0"/>
              <a:t>Review Time: </a:t>
            </a:r>
          </a:p>
          <a:p>
            <a:pPr algn="just">
              <a:defRPr/>
            </a:pPr>
            <a:r>
              <a:rPr lang="en-AU" sz="2200" dirty="0"/>
              <a:t>Children come back to the central space on the mat/</a:t>
            </a:r>
            <a:r>
              <a:rPr lang="en-AU" sz="2200" dirty="0" err="1"/>
              <a:t>darri</a:t>
            </a:r>
            <a:r>
              <a:rPr lang="en-AU" sz="2200" dirty="0"/>
              <a:t> and talk about their learning corner/</a:t>
            </a:r>
            <a:r>
              <a:rPr lang="en-AU" sz="2200" dirty="0" err="1"/>
              <a:t>goshas</a:t>
            </a:r>
            <a:r>
              <a:rPr lang="en-AU" sz="2200" dirty="0"/>
              <a:t> work and whether they accomplished their plans for the day. Reviewing is a very important part of children’s planning and working. There will be some children who may not have implemented their plans. They should be supported to identify reasons for this, by asking open-ended questions and letting them arrive at the answers. Where there are too many children in a class, this will undoubtedly be difficult; the teacher should ensure that each child gets the opportunity to review her/his work at least twice a week. V. Story and Rhyme Time: This time is set aside for storytelling and for songs and poems with actions. The children or the teacher can choose a book from the reading corner for story time. Children should be encouraged to tell stories that they have heard at home or in school or make their own stories.</a:t>
            </a:r>
          </a:p>
        </p:txBody>
      </p:sp>
    </p:spTree>
    <p:extLst>
      <p:ext uri="{BB962C8B-B14F-4D97-AF65-F5344CB8AC3E}">
        <p14:creationId xmlns:p14="http://schemas.microsoft.com/office/powerpoint/2010/main" val="2732074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477962"/>
          </a:xfrm>
        </p:spPr>
        <p:txBody>
          <a:bodyPr>
            <a:normAutofit fontScale="90000"/>
          </a:bodyPr>
          <a:lstStyle/>
          <a:p>
            <a:r>
              <a:rPr lang="en-US" b="1" dirty="0">
                <a:latin typeface="Times New Roman" pitchFamily="18" charset="0"/>
                <a:cs typeface="Times New Roman" pitchFamily="18" charset="0"/>
              </a:rPr>
              <a:t>High scope curriculum Adult(Teacher as facilitator)-child Interaction)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972809"/>
            <a:ext cx="8229600" cy="4656591"/>
          </a:xfrm>
        </p:spPr>
        <p:txBody>
          <a:bodyPr>
            <a:normAutofit/>
          </a:bodyPr>
          <a:lstStyle/>
          <a:p>
            <a:r>
              <a:rPr lang="en-US" sz="3600" dirty="0">
                <a:latin typeface="Times New Roman" pitchFamily="18" charset="0"/>
                <a:cs typeface="Times New Roman" pitchFamily="18" charset="0"/>
              </a:rPr>
              <a:t>Shared control between adults(Teacher as Facilitators) and children is central to the </a:t>
            </a:r>
            <a:r>
              <a:rPr lang="en-US" sz="3600" dirty="0" err="1">
                <a:latin typeface="Times New Roman" pitchFamily="18" charset="0"/>
                <a:cs typeface="Times New Roman" pitchFamily="18" charset="0"/>
              </a:rPr>
              <a:t>HighScope</a:t>
            </a:r>
            <a:r>
              <a:rPr lang="en-US" sz="3600" dirty="0">
                <a:latin typeface="Times New Roman" pitchFamily="18" charset="0"/>
                <a:cs typeface="Times New Roman" pitchFamily="18" charset="0"/>
              </a:rPr>
              <a:t> Curriculum. In addition to sharing control,   participate in children's play, converse as partners with them, focus on children's strengths and offer them support, and encourage children's problem solving skill.</a:t>
            </a:r>
          </a:p>
          <a:p>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1980957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a:ea typeface="Times New Roman"/>
                <a:cs typeface="Times New Roman"/>
                <a:sym typeface="Times New Roman"/>
              </a:rPr>
              <a:t>High scope curriculum </a:t>
            </a:r>
            <a:r>
              <a:rPr lang="en-US" b="1" dirty="0"/>
              <a:t>Key developmental Areas</a:t>
            </a:r>
            <a:endParaRPr lang="en-US" dirty="0"/>
          </a:p>
        </p:txBody>
      </p:sp>
      <p:sp>
        <p:nvSpPr>
          <p:cNvPr id="3" name="Content Placeholder 2"/>
          <p:cNvSpPr>
            <a:spLocks noGrp="1"/>
          </p:cNvSpPr>
          <p:nvPr>
            <p:ph idx="1"/>
          </p:nvPr>
        </p:nvSpPr>
        <p:spPr/>
        <p:txBody>
          <a:bodyPr>
            <a:normAutofit fontScale="85000" lnSpcReduction="20000"/>
          </a:bodyPr>
          <a:lstStyle/>
          <a:p>
            <a:pPr marL="0" lvl="0" indent="0" algn="just">
              <a:lnSpc>
                <a:spcPct val="90000"/>
              </a:lnSpc>
              <a:spcBef>
                <a:spcPts val="1000"/>
              </a:spcBef>
              <a:buClr>
                <a:schemeClr val="dk1"/>
              </a:buClr>
              <a:buSzPct val="100000"/>
              <a:buNone/>
            </a:pPr>
            <a:r>
              <a:rPr lang="en-US" b="1" dirty="0">
                <a:latin typeface="Times New Roman"/>
                <a:ea typeface="Times New Roman"/>
                <a:cs typeface="Times New Roman"/>
                <a:sym typeface="Times New Roman"/>
              </a:rPr>
              <a:t>In the </a:t>
            </a:r>
            <a:r>
              <a:rPr lang="en-US" b="1" dirty="0" err="1">
                <a:latin typeface="Times New Roman"/>
                <a:ea typeface="Times New Roman"/>
                <a:cs typeface="Times New Roman"/>
                <a:sym typeface="Times New Roman"/>
              </a:rPr>
              <a:t>HighScope</a:t>
            </a:r>
            <a:r>
              <a:rPr lang="en-US" b="1" dirty="0">
                <a:latin typeface="Times New Roman"/>
                <a:ea typeface="Times New Roman"/>
                <a:cs typeface="Times New Roman"/>
                <a:sym typeface="Times New Roman"/>
              </a:rPr>
              <a:t> Teaching </a:t>
            </a:r>
            <a:r>
              <a:rPr lang="en-US" b="1" dirty="0" err="1">
                <a:latin typeface="Times New Roman"/>
                <a:ea typeface="Times New Roman"/>
                <a:cs typeface="Times New Roman"/>
                <a:sym typeface="Times New Roman"/>
              </a:rPr>
              <a:t>YoungChildren</a:t>
            </a:r>
            <a:r>
              <a:rPr lang="en-US" b="1" dirty="0">
                <a:latin typeface="Times New Roman"/>
                <a:ea typeface="Times New Roman"/>
                <a:cs typeface="Times New Roman"/>
                <a:sym typeface="Times New Roman"/>
              </a:rPr>
              <a:t> Preschool Curriculum, learning is focused on the following eight content areas:</a:t>
            </a:r>
            <a:endParaRPr lang="en-US" dirty="0"/>
          </a:p>
          <a:p>
            <a:pPr marL="228600" lvl="0" indent="-228600" algn="just">
              <a:lnSpc>
                <a:spcPct val="90000"/>
              </a:lnSpc>
              <a:spcBef>
                <a:spcPts val="1000"/>
              </a:spcBef>
              <a:buClr>
                <a:schemeClr val="dk1"/>
              </a:buClr>
              <a:buSzPct val="100000"/>
            </a:pPr>
            <a:r>
              <a:rPr lang="en-US" dirty="0">
                <a:latin typeface="Times New Roman"/>
                <a:ea typeface="Times New Roman"/>
                <a:cs typeface="Times New Roman"/>
                <a:sym typeface="Times New Roman"/>
              </a:rPr>
              <a:t>Approaches to Learning</a:t>
            </a:r>
            <a:endParaRPr lang="en-US" dirty="0"/>
          </a:p>
          <a:p>
            <a:pPr marL="228600" lvl="0" indent="-228600" algn="just">
              <a:lnSpc>
                <a:spcPct val="90000"/>
              </a:lnSpc>
              <a:spcBef>
                <a:spcPts val="1000"/>
              </a:spcBef>
              <a:buClr>
                <a:schemeClr val="dk1"/>
              </a:buClr>
              <a:buSzPct val="100000"/>
            </a:pPr>
            <a:r>
              <a:rPr lang="en-US" dirty="0">
                <a:latin typeface="Times New Roman"/>
                <a:ea typeface="Times New Roman"/>
                <a:cs typeface="Times New Roman"/>
                <a:sym typeface="Times New Roman"/>
              </a:rPr>
              <a:t>Social and Emotional Development</a:t>
            </a:r>
            <a:endParaRPr lang="en-US" dirty="0"/>
          </a:p>
          <a:p>
            <a:pPr marL="228600" lvl="0" indent="-228600" algn="just">
              <a:lnSpc>
                <a:spcPct val="90000"/>
              </a:lnSpc>
              <a:spcBef>
                <a:spcPts val="1000"/>
              </a:spcBef>
              <a:buClr>
                <a:schemeClr val="dk1"/>
              </a:buClr>
              <a:buSzPct val="100000"/>
            </a:pPr>
            <a:r>
              <a:rPr lang="en-US" dirty="0">
                <a:latin typeface="Times New Roman"/>
                <a:ea typeface="Times New Roman"/>
                <a:cs typeface="Times New Roman"/>
                <a:sym typeface="Times New Roman"/>
              </a:rPr>
              <a:t>Physical Development and Health</a:t>
            </a:r>
            <a:endParaRPr lang="en-US" dirty="0"/>
          </a:p>
          <a:p>
            <a:pPr marL="228600" lvl="0" indent="-228600" algn="just">
              <a:lnSpc>
                <a:spcPct val="90000"/>
              </a:lnSpc>
              <a:spcBef>
                <a:spcPts val="1000"/>
              </a:spcBef>
              <a:buClr>
                <a:schemeClr val="dk1"/>
              </a:buClr>
              <a:buSzPct val="100000"/>
            </a:pPr>
            <a:r>
              <a:rPr lang="en-US" dirty="0">
                <a:latin typeface="Times New Roman"/>
                <a:ea typeface="Times New Roman"/>
                <a:cs typeface="Times New Roman"/>
                <a:sym typeface="Times New Roman"/>
              </a:rPr>
              <a:t>Language, Literacy, and Communication</a:t>
            </a:r>
            <a:endParaRPr lang="en-US" dirty="0"/>
          </a:p>
          <a:p>
            <a:pPr marL="228600" lvl="0" indent="-228600" algn="just">
              <a:lnSpc>
                <a:spcPct val="90000"/>
              </a:lnSpc>
              <a:spcBef>
                <a:spcPts val="1000"/>
              </a:spcBef>
              <a:buClr>
                <a:schemeClr val="dk1"/>
              </a:buClr>
              <a:buSzPct val="100000"/>
            </a:pPr>
            <a:r>
              <a:rPr lang="en-US" dirty="0">
                <a:latin typeface="Times New Roman"/>
                <a:ea typeface="Times New Roman"/>
                <a:cs typeface="Times New Roman"/>
                <a:sym typeface="Times New Roman"/>
              </a:rPr>
              <a:t>Mathematics</a:t>
            </a:r>
            <a:endParaRPr lang="en-US" dirty="0"/>
          </a:p>
          <a:p>
            <a:pPr marL="228600" lvl="0" indent="-228600" algn="just">
              <a:lnSpc>
                <a:spcPct val="90000"/>
              </a:lnSpc>
              <a:spcBef>
                <a:spcPts val="1000"/>
              </a:spcBef>
              <a:buClr>
                <a:schemeClr val="dk1"/>
              </a:buClr>
              <a:buSzPct val="100000"/>
            </a:pPr>
            <a:r>
              <a:rPr lang="en-US" dirty="0">
                <a:latin typeface="Times New Roman"/>
                <a:ea typeface="Times New Roman"/>
                <a:cs typeface="Times New Roman"/>
                <a:sym typeface="Times New Roman"/>
              </a:rPr>
              <a:t>Creative Arts</a:t>
            </a:r>
            <a:endParaRPr lang="en-US" dirty="0"/>
          </a:p>
          <a:p>
            <a:pPr marL="228600" lvl="0" indent="-228600" algn="just">
              <a:lnSpc>
                <a:spcPct val="90000"/>
              </a:lnSpc>
              <a:spcBef>
                <a:spcPts val="1000"/>
              </a:spcBef>
              <a:buClr>
                <a:schemeClr val="dk1"/>
              </a:buClr>
              <a:buSzPct val="100000"/>
            </a:pPr>
            <a:r>
              <a:rPr lang="en-US" dirty="0">
                <a:latin typeface="Times New Roman"/>
                <a:ea typeface="Times New Roman"/>
                <a:cs typeface="Times New Roman"/>
                <a:sym typeface="Times New Roman"/>
              </a:rPr>
              <a:t>Science and Technology</a:t>
            </a:r>
            <a:endParaRPr lang="en-US" dirty="0"/>
          </a:p>
          <a:p>
            <a:pPr marL="228600" lvl="0" indent="-228600" algn="just">
              <a:lnSpc>
                <a:spcPct val="90000"/>
              </a:lnSpc>
              <a:spcBef>
                <a:spcPts val="1000"/>
              </a:spcBef>
              <a:buClr>
                <a:schemeClr val="dk1"/>
              </a:buClr>
              <a:buSzPct val="100000"/>
            </a:pPr>
            <a:r>
              <a:rPr lang="en-US" dirty="0">
                <a:latin typeface="Times New Roman"/>
                <a:ea typeface="Times New Roman"/>
                <a:cs typeface="Times New Roman"/>
                <a:sym typeface="Times New Roman"/>
              </a:rPr>
              <a:t>Social Studies</a:t>
            </a:r>
            <a:endParaRPr lang="en-US" dirty="0"/>
          </a:p>
          <a:p>
            <a:endParaRPr lang="en-US" dirty="0"/>
          </a:p>
        </p:txBody>
      </p:sp>
    </p:spTree>
    <p:extLst>
      <p:ext uri="{BB962C8B-B14F-4D97-AF65-F5344CB8AC3E}">
        <p14:creationId xmlns:p14="http://schemas.microsoft.com/office/powerpoint/2010/main" val="4271014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fontScale="90000"/>
          </a:bodyPr>
          <a:lstStyle/>
          <a:p>
            <a:r>
              <a:rPr lang="en-US" b="1" dirty="0" err="1">
                <a:latin typeface="Times New Roman"/>
                <a:ea typeface="Times New Roman"/>
                <a:cs typeface="Times New Roman"/>
                <a:sym typeface="Times New Roman"/>
              </a:rPr>
              <a:t>HighScope</a:t>
            </a:r>
            <a:r>
              <a:rPr lang="en-US" b="1" dirty="0">
                <a:latin typeface="Times New Roman"/>
                <a:ea typeface="Times New Roman"/>
                <a:cs typeface="Times New Roman"/>
                <a:sym typeface="Times New Roman"/>
              </a:rPr>
              <a:t> </a:t>
            </a:r>
            <a:r>
              <a:rPr lang="en-US" sz="4400" dirty="0">
                <a:latin typeface="Times New Roman" pitchFamily="18" charset="0"/>
                <a:cs typeface="Times New Roman" pitchFamily="18" charset="0"/>
              </a:rPr>
              <a:t>Curriculum</a:t>
            </a:r>
            <a:r>
              <a:rPr lang="en-US" b="1" dirty="0">
                <a:latin typeface="Times New Roman"/>
                <a:ea typeface="Times New Roman"/>
                <a:cs typeface="Times New Roman"/>
                <a:sym typeface="Times New Roman"/>
              </a:rPr>
              <a:t> </a:t>
            </a:r>
            <a:r>
              <a:rPr lang="en-US" b="1" dirty="0">
                <a:latin typeface="Times New Roman" pitchFamily="18" charset="0"/>
                <a:cs typeface="Times New Roman" pitchFamily="18" charset="0"/>
              </a:rPr>
              <a:t>Key developmental Indicators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81000" y="1066800"/>
            <a:ext cx="8229600" cy="5486400"/>
          </a:xfrm>
        </p:spPr>
        <p:txBody>
          <a:bodyPr>
            <a:noAutofit/>
          </a:bodyPr>
          <a:lstStyle/>
          <a:p>
            <a:r>
              <a:rPr lang="en-US" sz="2800" dirty="0">
                <a:latin typeface="Times New Roman" pitchFamily="18" charset="0"/>
                <a:cs typeface="Times New Roman" pitchFamily="18" charset="0"/>
              </a:rPr>
              <a:t>The </a:t>
            </a:r>
            <a:r>
              <a:rPr lang="en-US" sz="2800" dirty="0" err="1">
                <a:latin typeface="Times New Roman" pitchFamily="18" charset="0"/>
                <a:cs typeface="Times New Roman" pitchFamily="18" charset="0"/>
              </a:rPr>
              <a:t>HighScope</a:t>
            </a:r>
            <a:r>
              <a:rPr lang="en-US" sz="2800" dirty="0">
                <a:latin typeface="Times New Roman" pitchFamily="18" charset="0"/>
                <a:cs typeface="Times New Roman" pitchFamily="18" charset="0"/>
              </a:rPr>
              <a:t> is organized into eight content </a:t>
            </a:r>
            <a:r>
              <a:rPr lang="en-US" sz="4000" b="1" dirty="0">
                <a:latin typeface="Times New Roman"/>
                <a:cs typeface="Times New Roman"/>
              </a:rPr>
              <a:t>areas</a:t>
            </a:r>
            <a:r>
              <a:rPr lang="en-US" sz="2800" dirty="0">
                <a:latin typeface="Times New Roman" pitchFamily="18" charset="0"/>
                <a:cs typeface="Times New Roman" pitchFamily="18" charset="0"/>
              </a:rPr>
              <a:t>: (1) approaches to learning; (2) language, literacy, and communication; (3) social and emotional development; (4) physical development and health; (5) mathematics; (6) science and technology; (7) social studies; and (8) creative arts. Within these content areas are 58 key developmental indicators (KDIs). The KDIs are statements of observable behaviors that define the important learning areas for young children. </a:t>
            </a:r>
            <a:r>
              <a:rPr lang="en-US" sz="2800" dirty="0" err="1">
                <a:latin typeface="Times New Roman" pitchFamily="18" charset="0"/>
                <a:cs typeface="Times New Roman" pitchFamily="18" charset="0"/>
              </a:rPr>
              <a:t>HighScope</a:t>
            </a:r>
            <a:r>
              <a:rPr lang="en-US" sz="2800" dirty="0">
                <a:latin typeface="Times New Roman" pitchFamily="18" charset="0"/>
                <a:cs typeface="Times New Roman" pitchFamily="18" charset="0"/>
              </a:rPr>
              <a:t> teachers keep these indicators in mind when they set up the learning environment and plan activities.</a:t>
            </a:r>
          </a:p>
          <a:p>
            <a:r>
              <a:rPr lang="en-US" sz="2800" dirty="0">
                <a:latin typeface="Times New Roman" pitchFamily="18" charset="0"/>
                <a:cs typeface="Times New Roman" pitchFamily="18" charset="0"/>
              </a:rPr>
              <a:t>Curriculum</a:t>
            </a:r>
          </a:p>
        </p:txBody>
      </p:sp>
    </p:spTree>
    <p:extLst>
      <p:ext uri="{BB962C8B-B14F-4D97-AF65-F5344CB8AC3E}">
        <p14:creationId xmlns:p14="http://schemas.microsoft.com/office/powerpoint/2010/main" val="721417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25562"/>
          </a:xfrm>
        </p:spPr>
        <p:txBody>
          <a:bodyPr>
            <a:normAutofit fontScale="90000"/>
          </a:bodyPr>
          <a:lstStyle/>
          <a:p>
            <a:pPr lvl="0"/>
            <a:r>
              <a:rPr lang="en-US" b="1" dirty="0" err="1">
                <a:latin typeface="Times New Roman"/>
                <a:ea typeface="Times New Roman"/>
                <a:cs typeface="Times New Roman"/>
                <a:sym typeface="Times New Roman"/>
              </a:rPr>
              <a:t>HighScope</a:t>
            </a:r>
            <a:r>
              <a:rPr lang="en-US" b="1" dirty="0">
                <a:latin typeface="Times New Roman"/>
                <a:ea typeface="Times New Roman"/>
                <a:cs typeface="Times New Roman"/>
                <a:sym typeface="Times New Roman"/>
              </a:rPr>
              <a:t> </a:t>
            </a:r>
            <a:r>
              <a:rPr lang="en-US" sz="4400" dirty="0">
                <a:latin typeface="Times New Roman" pitchFamily="18" charset="0"/>
                <a:cs typeface="Times New Roman" pitchFamily="18" charset="0"/>
              </a:rPr>
              <a:t>Curriculum</a:t>
            </a:r>
            <a:r>
              <a:rPr lang="en-US" b="1" dirty="0">
                <a:latin typeface="Times New Roman"/>
                <a:ea typeface="Times New Roman"/>
                <a:cs typeface="Times New Roman"/>
                <a:sym typeface="Times New Roman"/>
              </a:rPr>
              <a:t> KDI </a:t>
            </a:r>
            <a:r>
              <a:rPr lang="en-US" dirty="0">
                <a:latin typeface="Times New Roman" pitchFamily="18" charset="0"/>
                <a:cs typeface="Times New Roman" pitchFamily="18" charset="0"/>
              </a:rPr>
              <a:t>Continued</a:t>
            </a:r>
          </a:p>
        </p:txBody>
      </p:sp>
      <p:sp>
        <p:nvSpPr>
          <p:cNvPr id="3" name="Content Placeholder 2"/>
          <p:cNvSpPr>
            <a:spLocks noGrp="1"/>
          </p:cNvSpPr>
          <p:nvPr>
            <p:ph idx="1"/>
          </p:nvPr>
        </p:nvSpPr>
        <p:spPr>
          <a:xfrm>
            <a:off x="457200" y="1752600"/>
            <a:ext cx="8229600" cy="4525963"/>
          </a:xfrm>
        </p:spPr>
        <p:txBody>
          <a:bodyPr>
            <a:normAutofit fontScale="85000" lnSpcReduction="20000"/>
          </a:bodyPr>
          <a:lstStyle/>
          <a:p>
            <a:pPr marL="228600" lvl="0" indent="-228600" algn="just">
              <a:lnSpc>
                <a:spcPct val="90000"/>
              </a:lnSpc>
              <a:spcBef>
                <a:spcPts val="1000"/>
              </a:spcBef>
              <a:buClr>
                <a:schemeClr val="dk1"/>
              </a:buClr>
              <a:buSzPct val="100000"/>
            </a:pPr>
            <a:r>
              <a:rPr lang="en-US" dirty="0">
                <a:latin typeface="Times New Roman" pitchFamily="18" charset="0"/>
                <a:cs typeface="Times New Roman" pitchFamily="18" charset="0"/>
              </a:rPr>
              <a:t>Provide teachers with a child development “filter” for observing and choosing appropriate interactions and activities</a:t>
            </a:r>
          </a:p>
          <a:p>
            <a:pPr marL="228600" lvl="0" indent="-228600" algn="just">
              <a:lnSpc>
                <a:spcPct val="90000"/>
              </a:lnSpc>
              <a:spcBef>
                <a:spcPts val="1000"/>
              </a:spcBef>
              <a:buClr>
                <a:schemeClr val="dk1"/>
              </a:buClr>
              <a:buSzPct val="100000"/>
            </a:pPr>
            <a:r>
              <a:rPr lang="en-US" dirty="0">
                <a:latin typeface="Times New Roman" pitchFamily="18" charset="0"/>
                <a:cs typeface="Times New Roman" pitchFamily="18" charset="0"/>
              </a:rPr>
              <a:t>Help teachers interpret what young children say and do along a developmental continuum</a:t>
            </a:r>
          </a:p>
          <a:p>
            <a:pPr marL="228600" lvl="0" indent="-228600" algn="just">
              <a:lnSpc>
                <a:spcPct val="90000"/>
              </a:lnSpc>
              <a:spcBef>
                <a:spcPts val="1000"/>
              </a:spcBef>
              <a:buClr>
                <a:schemeClr val="dk1"/>
              </a:buClr>
              <a:buSzPct val="100000"/>
            </a:pPr>
            <a:r>
              <a:rPr lang="en-US" dirty="0">
                <a:latin typeface="Times New Roman" pitchFamily="18" charset="0"/>
                <a:cs typeface="Times New Roman" pitchFamily="18" charset="0"/>
              </a:rPr>
              <a:t>Enable teachers to maintain reasonable expectations for young children</a:t>
            </a:r>
          </a:p>
          <a:p>
            <a:pPr marL="228600" lvl="0" indent="-228600" algn="just">
              <a:lnSpc>
                <a:spcPct val="90000"/>
              </a:lnSpc>
              <a:spcBef>
                <a:spcPts val="1000"/>
              </a:spcBef>
              <a:buClr>
                <a:schemeClr val="dk1"/>
              </a:buClr>
              <a:buSzPct val="100000"/>
            </a:pPr>
            <a:r>
              <a:rPr lang="en-US" dirty="0">
                <a:latin typeface="Times New Roman" pitchFamily="18" charset="0"/>
                <a:cs typeface="Times New Roman" pitchFamily="18" charset="0"/>
              </a:rPr>
              <a:t>Reinforce children’s play as the primary mechanism for learning</a:t>
            </a:r>
          </a:p>
          <a:p>
            <a:pPr marL="228600" lvl="0" indent="-228600" algn="just">
              <a:lnSpc>
                <a:spcPct val="90000"/>
              </a:lnSpc>
              <a:spcBef>
                <a:spcPts val="1000"/>
              </a:spcBef>
              <a:buClr>
                <a:schemeClr val="dk1"/>
              </a:buClr>
              <a:buSzPct val="100000"/>
            </a:pPr>
            <a:r>
              <a:rPr lang="en-US" dirty="0">
                <a:latin typeface="Times New Roman" pitchFamily="18" charset="0"/>
                <a:cs typeface="Times New Roman" pitchFamily="18" charset="0"/>
              </a:rPr>
              <a:t>Allow teachers to be more knowledgeable and intentional in their daily planning for individual children and the class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57972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br>
              <a:rPr lang="en-US" sz="3600" b="1" dirty="0">
                <a:latin typeface="Times New Roman" pitchFamily="18" charset="0"/>
                <a:cs typeface="Times New Roman" pitchFamily="18" charset="0"/>
              </a:rPr>
            </a:br>
            <a:r>
              <a:rPr lang="en-US" sz="3600" b="1" dirty="0" err="1">
                <a:latin typeface="Times New Roman" panose="02020603050405020304" pitchFamily="18" charset="0"/>
                <a:ea typeface="Times New Roman"/>
                <a:cs typeface="Times New Roman" panose="02020603050405020304" pitchFamily="18" charset="0"/>
                <a:sym typeface="Times New Roman"/>
              </a:rPr>
              <a:t>HighScope</a:t>
            </a:r>
            <a:r>
              <a:rPr lang="en-US" sz="3600" b="1" dirty="0">
                <a:latin typeface="Times New Roman" panose="02020603050405020304" pitchFamily="18" charset="0"/>
                <a:ea typeface="Times New Roman"/>
                <a:cs typeface="Times New Roman" panose="02020603050405020304" pitchFamily="18" charset="0"/>
                <a:sym typeface="Times New Roman"/>
              </a:rPr>
              <a:t> </a:t>
            </a:r>
            <a:r>
              <a:rPr lang="en-US" sz="3600" b="1" dirty="0">
                <a:latin typeface="Times New Roman" panose="02020603050405020304" pitchFamily="18" charset="0"/>
                <a:cs typeface="Times New Roman" pitchFamily="18" charset="0"/>
              </a:rPr>
              <a:t>Curriculum</a:t>
            </a:r>
            <a:r>
              <a:rPr lang="en-US" sz="3600" b="1" dirty="0">
                <a:latin typeface="Times New Roman" panose="02020603050405020304" pitchFamily="18" charset="0"/>
                <a:ea typeface="Times New Roman"/>
                <a:cs typeface="Times New Roman" panose="02020603050405020304" pitchFamily="18" charset="0"/>
                <a:sym typeface="Times New Roman"/>
              </a:rPr>
              <a:t> </a:t>
            </a:r>
            <a:r>
              <a:rPr lang="en-US" sz="3600" b="1" dirty="0">
                <a:latin typeface="Times New Roman" pitchFamily="18" charset="0"/>
                <a:cs typeface="Times New Roman" pitchFamily="18" charset="0"/>
              </a:rPr>
              <a:t>Active learning approach  in the classroom?</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68086" y="1417638"/>
            <a:ext cx="8229600" cy="4525963"/>
          </a:xfrm>
        </p:spPr>
        <p:txBody>
          <a:bodyPr>
            <a:normAutofit fontScale="77500" lnSpcReduction="20000"/>
          </a:bodyPr>
          <a:lstStyle/>
          <a:p>
            <a:pPr marL="0" lvl="0" indent="0" algn="just">
              <a:lnSpc>
                <a:spcPct val="90000"/>
              </a:lnSpc>
              <a:spcBef>
                <a:spcPts val="1000"/>
              </a:spcBef>
              <a:buClr>
                <a:schemeClr val="dk1"/>
              </a:buClr>
              <a:buSzPct val="100000"/>
              <a:buNone/>
            </a:pPr>
            <a:r>
              <a:rPr lang="en-US" b="1" dirty="0">
                <a:latin typeface="Times New Roman" pitchFamily="18" charset="0"/>
                <a:cs typeface="Times New Roman" pitchFamily="18" charset="0"/>
              </a:rPr>
              <a:t>Shared Control</a:t>
            </a:r>
            <a:endParaRPr lang="en-US" dirty="0">
              <a:latin typeface="Times New Roman" pitchFamily="18" charset="0"/>
              <a:cs typeface="Times New Roman" pitchFamily="18" charset="0"/>
            </a:endParaRPr>
          </a:p>
          <a:p>
            <a:pPr marL="228600" lvl="0" indent="-228600" algn="just">
              <a:lnSpc>
                <a:spcPct val="90000"/>
              </a:lnSpc>
              <a:spcBef>
                <a:spcPts val="1000"/>
              </a:spcBef>
              <a:buClr>
                <a:schemeClr val="dk1"/>
              </a:buClr>
              <a:buSzPct val="100000"/>
            </a:pPr>
            <a:r>
              <a:rPr lang="en-US" dirty="0">
                <a:latin typeface="Times New Roman" pitchFamily="18" charset="0"/>
                <a:cs typeface="Times New Roman" pitchFamily="18" charset="0"/>
              </a:rPr>
              <a:t>Children construct their own knowledge of the world with the support of intentional teachers who shape and encourage their individual learning experiences. Teachers build on children’s learning by planning activities based on what they observe in the classroom, providing materials and opportunities that both support and challenge young children. Children make their own discoveries and build their own initiatives by creating plans, following through on their intentions, and reflecting on their learning. This </a:t>
            </a:r>
            <a:r>
              <a:rPr lang="en-US" b="1" i="1" dirty="0">
                <a:latin typeface="Times New Roman" pitchFamily="18" charset="0"/>
                <a:cs typeface="Times New Roman" pitchFamily="18" charset="0"/>
              </a:rPr>
              <a:t>Plan-Do-Review</a:t>
            </a:r>
            <a:r>
              <a:rPr lang="en-US" dirty="0">
                <a:latin typeface="Times New Roman" pitchFamily="18" charset="0"/>
                <a:cs typeface="Times New Roman" pitchFamily="18" charset="0"/>
              </a:rPr>
              <a:t> process is a trademark of the </a:t>
            </a:r>
            <a:r>
              <a:rPr lang="en-US" dirty="0" err="1">
                <a:latin typeface="Times New Roman" pitchFamily="18" charset="0"/>
                <a:cs typeface="Times New Roman" pitchFamily="18" charset="0"/>
              </a:rPr>
              <a:t>HighScope</a:t>
            </a:r>
            <a:r>
              <a:rPr lang="en-US" dirty="0">
                <a:latin typeface="Times New Roman" pitchFamily="18" charset="0"/>
                <a:cs typeface="Times New Roman" pitchFamily="18" charset="0"/>
              </a:rPr>
              <a:t> approach and is the strategic backbone for children  moving  ,, through life. This unique dynamic  shared control between the child and teacher lays the groundwork to actively engage young children in learning and helps children build essential   development of skills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24625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a:t>Social-Emotional Development</a:t>
            </a:r>
            <a:endParaRPr lang="en-US" dirty="0"/>
          </a:p>
        </p:txBody>
      </p:sp>
      <p:sp>
        <p:nvSpPr>
          <p:cNvPr id="3" name="Content Placeholder 2"/>
          <p:cNvSpPr>
            <a:spLocks noGrp="1"/>
          </p:cNvSpPr>
          <p:nvPr>
            <p:ph idx="1"/>
          </p:nvPr>
        </p:nvSpPr>
        <p:spPr/>
        <p:txBody>
          <a:bodyPr>
            <a:normAutofit fontScale="85000" lnSpcReduction="20000"/>
          </a:bodyPr>
          <a:lstStyle/>
          <a:p>
            <a:pPr marL="228600" lvl="0" indent="-228600" algn="just">
              <a:lnSpc>
                <a:spcPct val="90000"/>
              </a:lnSpc>
              <a:spcBef>
                <a:spcPts val="1000"/>
              </a:spcBef>
              <a:buClr>
                <a:schemeClr val="dk1"/>
              </a:buClr>
              <a:buSzPts val="2800"/>
            </a:pPr>
            <a:r>
              <a:rPr lang="en-US" dirty="0"/>
              <a:t>Children learn and thrive when they are emotionally secure and socially connected to others. That’s why we focus on the important social and emotional development of young children. In a </a:t>
            </a:r>
            <a:r>
              <a:rPr lang="en-US" dirty="0" err="1"/>
              <a:t>HighScope</a:t>
            </a:r>
            <a:r>
              <a:rPr lang="en-US" dirty="0"/>
              <a:t> program, teachers intentionally arrange the classroom and daily routines to develop children’s sense of competence, support social interactions, and build a secure community. Our six steps for conflict resolution allow teachers to build children’s language skills as they work through a conflict. As children gain control over their emotions and thoughts, their thinking and interactions become intentional — leading to better executive function skills — a key predictor of school success</a:t>
            </a:r>
          </a:p>
        </p:txBody>
      </p:sp>
    </p:spTree>
    <p:extLst>
      <p:ext uri="{BB962C8B-B14F-4D97-AF65-F5344CB8AC3E}">
        <p14:creationId xmlns:p14="http://schemas.microsoft.com/office/powerpoint/2010/main" val="2288420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pPr lvl="0"/>
            <a:r>
              <a:rPr lang="en-US" b="1" dirty="0"/>
              <a:t>Diversity</a:t>
            </a:r>
            <a:endParaRPr lang="en-US" dirty="0"/>
          </a:p>
        </p:txBody>
      </p:sp>
      <p:sp>
        <p:nvSpPr>
          <p:cNvPr id="3" name="Content Placeholder 2"/>
          <p:cNvSpPr>
            <a:spLocks noGrp="1"/>
          </p:cNvSpPr>
          <p:nvPr>
            <p:ph idx="1"/>
          </p:nvPr>
        </p:nvSpPr>
        <p:spPr>
          <a:xfrm>
            <a:off x="304800" y="1371600"/>
            <a:ext cx="8229600" cy="5715000"/>
          </a:xfrm>
        </p:spPr>
        <p:txBody>
          <a:bodyPr>
            <a:noAutofit/>
          </a:bodyPr>
          <a:lstStyle/>
          <a:p>
            <a:r>
              <a:rPr lang="en-AU" dirty="0">
                <a:latin typeface="Times New Roman" pitchFamily="18" charset="0"/>
                <a:cs typeface="Times New Roman" pitchFamily="18" charset="0"/>
              </a:rPr>
              <a:t>Because families and cultures play important roles in young children’s development, </a:t>
            </a:r>
            <a:r>
              <a:rPr lang="en-AU" dirty="0" err="1">
                <a:latin typeface="Times New Roman" pitchFamily="18" charset="0"/>
                <a:cs typeface="Times New Roman" pitchFamily="18" charset="0"/>
              </a:rPr>
              <a:t>HighScope</a:t>
            </a:r>
            <a:r>
              <a:rPr lang="en-AU" dirty="0">
                <a:latin typeface="Times New Roman" pitchFamily="18" charset="0"/>
                <a:cs typeface="Times New Roman" pitchFamily="18" charset="0"/>
              </a:rPr>
              <a:t> teachers strive to understand children’s home cultures and create classroom environments that reflect children’s home and community.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48935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AU" dirty="0">
                <a:latin typeface="Times New Roman" pitchFamily="18" charset="0"/>
                <a:cs typeface="Times New Roman" pitchFamily="18" charset="0"/>
              </a:rPr>
              <a:t>. In an early childhood classroom, it’s not unusual to have children whose first language is one other than English. In </a:t>
            </a:r>
            <a:r>
              <a:rPr lang="en-AU" dirty="0" err="1">
                <a:latin typeface="Times New Roman" pitchFamily="18" charset="0"/>
                <a:cs typeface="Times New Roman" pitchFamily="18" charset="0"/>
              </a:rPr>
              <a:t>HighScope</a:t>
            </a:r>
            <a:r>
              <a:rPr lang="en-AU" dirty="0">
                <a:latin typeface="Times New Roman" pitchFamily="18" charset="0"/>
                <a:cs typeface="Times New Roman" pitchFamily="18" charset="0"/>
              </a:rPr>
              <a:t> classrooms, adults encourage children to communicate regardless of which language they use, and acknowledge and support all verbal and non-verbal modes of communication. They understand that children learn a second language the same way that they learned their first — with the support of caring Directress(Teacher) who are delighted at their attempts to communicate.</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737275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r>
              <a:rPr lang="en-US" dirty="0" err="1">
                <a:latin typeface="Times New Roman" pitchFamily="18" charset="0"/>
                <a:cs typeface="Times New Roman" pitchFamily="18" charset="0"/>
              </a:rPr>
              <a:t>HighScope’s</a:t>
            </a:r>
            <a:r>
              <a:rPr lang="en-US" dirty="0">
                <a:latin typeface="Times New Roman" pitchFamily="18" charset="0"/>
                <a:cs typeface="Times New Roman" pitchFamily="18" charset="0"/>
              </a:rPr>
              <a:t> active learning approach focuses on children’s strengths and abilities, allowing teachers to individualize /inclusive learning for children with a broad range of abilities — including those with special needs. Unlike some approaches where learning is sequenced across activities, </a:t>
            </a:r>
            <a:r>
              <a:rPr lang="en-US" dirty="0" err="1">
                <a:latin typeface="Times New Roman" pitchFamily="18" charset="0"/>
                <a:cs typeface="Times New Roman" pitchFamily="18" charset="0"/>
              </a:rPr>
              <a:t>HighScope</a:t>
            </a:r>
            <a:r>
              <a:rPr lang="en-US" dirty="0">
                <a:latin typeface="Times New Roman" pitchFamily="18" charset="0"/>
                <a:cs typeface="Times New Roman" pitchFamily="18" charset="0"/>
              </a:rPr>
              <a:t> sequences learning within activities so teachers are able to tailor their interactions to each child’s cognitive ,. Physical ,social and emotional  development.</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674636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381000"/>
            <a:ext cx="6488032" cy="3648075"/>
          </a:xfrm>
          <a:prstGeom prst="rect">
            <a:avLst/>
          </a:prstGeom>
        </p:spPr>
      </p:pic>
      <p:sp>
        <p:nvSpPr>
          <p:cNvPr id="5" name="TextBox 4">
            <a:extLst>
              <a:ext uri="{FF2B5EF4-FFF2-40B4-BE49-F238E27FC236}">
                <a16:creationId xmlns:a16="http://schemas.microsoft.com/office/drawing/2014/main" id="{304A5C4F-2171-780C-A274-4095B5F02E46}"/>
              </a:ext>
            </a:extLst>
          </p:cNvPr>
          <p:cNvSpPr txBox="1"/>
          <p:nvPr/>
        </p:nvSpPr>
        <p:spPr>
          <a:xfrm>
            <a:off x="2133600" y="4267200"/>
            <a:ext cx="4572000" cy="646331"/>
          </a:xfrm>
          <a:prstGeom prst="rect">
            <a:avLst/>
          </a:prstGeom>
          <a:noFill/>
        </p:spPr>
        <p:txBody>
          <a:bodyPr wrap="square">
            <a:spAutoFit/>
          </a:bodyPr>
          <a:lstStyle/>
          <a:p>
            <a:r>
              <a:rPr lang="en-US" dirty="0">
                <a:hlinkClick r:id="rId3"/>
              </a:rPr>
              <a:t>https://www.youtube.com/watch?v=94Usgf_QhnE&amp;t=26s</a:t>
            </a:r>
            <a:r>
              <a:rPr lang="en-US" dirty="0"/>
              <a:t> </a:t>
            </a:r>
          </a:p>
        </p:txBody>
      </p:sp>
    </p:spTree>
    <p:extLst>
      <p:ext uri="{BB962C8B-B14F-4D97-AF65-F5344CB8AC3E}">
        <p14:creationId xmlns:p14="http://schemas.microsoft.com/office/powerpoint/2010/main" val="2206782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1A811E1990CD48B42F67516774369D" ma:contentTypeVersion="4" ma:contentTypeDescription="Create a new document." ma:contentTypeScope="" ma:versionID="8996a51acf19f7b6c0ce8796fe12841f">
  <xsd:schema xmlns:xsd="http://www.w3.org/2001/XMLSchema" xmlns:xs="http://www.w3.org/2001/XMLSchema" xmlns:p="http://schemas.microsoft.com/office/2006/metadata/properties" xmlns:ns3="85c37d68-05d0-403e-b62e-cf33d6d064ca" targetNamespace="http://schemas.microsoft.com/office/2006/metadata/properties" ma:root="true" ma:fieldsID="d81c36c00b2ad6e3a368f667d9495665" ns3:_="">
    <xsd:import namespace="85c37d68-05d0-403e-b62e-cf33d6d064c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37d68-05d0-403e-b62e-cf33d6d064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8609ACE-7E7F-451C-9391-D9D63776DD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c37d68-05d0-403e-b62e-cf33d6d064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35727F-CD1A-453E-A550-B17D11D216FF}">
  <ds:schemaRefs>
    <ds:schemaRef ds:uri="http://schemas.microsoft.com/sharepoint/v3/contenttype/forms"/>
  </ds:schemaRefs>
</ds:datastoreItem>
</file>

<file path=customXml/itemProps3.xml><?xml version="1.0" encoding="utf-8"?>
<ds:datastoreItem xmlns:ds="http://schemas.openxmlformats.org/officeDocument/2006/customXml" ds:itemID="{8C273E4C-BCD7-4A43-BDA9-2A9D251EA3D6}">
  <ds:schemaRefs>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elements/1.1/"/>
    <ds:schemaRef ds:uri="http://schemas.microsoft.com/office/infopath/2007/PartnerControls"/>
    <ds:schemaRef ds:uri="http://purl.org/dc/terms/"/>
    <ds:schemaRef ds:uri="http://purl.org/dc/dcmitype/"/>
    <ds:schemaRef ds:uri="85c37d68-05d0-403e-b62e-cf33d6d064ca"/>
  </ds:schemaRefs>
</ds:datastoreItem>
</file>

<file path=docProps/app.xml><?xml version="1.0" encoding="utf-8"?>
<Properties xmlns="http://schemas.openxmlformats.org/officeDocument/2006/extended-properties" xmlns:vt="http://schemas.openxmlformats.org/officeDocument/2006/docPropsVTypes">
  <Template>Facet</Template>
  <TotalTime>515</TotalTime>
  <Words>3077</Words>
  <Application>Microsoft Office PowerPoint</Application>
  <PresentationFormat>On-screen Show (4:3)</PresentationFormat>
  <Paragraphs>111</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Times New Roman</vt:lpstr>
      <vt:lpstr>Wingdings</vt:lpstr>
      <vt:lpstr>Office Theme</vt:lpstr>
      <vt:lpstr>Teaching Young Children  Study Material Early Year Curriculum Approaches  “High Scope Approach In ECCE Class Room”</vt:lpstr>
      <vt:lpstr>The High Scope Approach</vt:lpstr>
      <vt:lpstr>Philosophy</vt:lpstr>
      <vt:lpstr>PowerPoint Presentation</vt:lpstr>
      <vt:lpstr>PowerPoint Presentation</vt:lpstr>
      <vt:lpstr>Active learning</vt:lpstr>
      <vt:lpstr>The 5 Ingredients of Active Learning</vt:lpstr>
      <vt:lpstr>Learning environment</vt:lpstr>
      <vt:lpstr>PowerPoint Presentation</vt:lpstr>
      <vt:lpstr>Corners (GOSHAY)</vt:lpstr>
      <vt:lpstr>PowerPoint Presentation</vt:lpstr>
      <vt:lpstr>PowerPoint Presentation</vt:lpstr>
      <vt:lpstr>PowerPoint Presentation</vt:lpstr>
      <vt:lpstr>PowerPoint Presentation</vt:lpstr>
      <vt:lpstr>PowerPoint Presentation</vt:lpstr>
      <vt:lpstr>THE DAILY ROUTINE OF AN ECCE CLASSROOM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High scope curriculum Adult(Teacher as facilitator)-child Interaction)</vt:lpstr>
      <vt:lpstr>High scope curriculum Key developmental Areas</vt:lpstr>
      <vt:lpstr>HighScope Curriculum Key developmental Indicators</vt:lpstr>
      <vt:lpstr>HighScope Curriculum KDI Continued</vt:lpstr>
      <vt:lpstr> HighScope Curriculum Active learning approach  in the classroom? </vt:lpstr>
      <vt:lpstr>Social-Emotional Development</vt:lpstr>
      <vt:lpstr>Diversity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Years Curriculum Approaches  High Scope Approach</dc:title>
  <dc:creator>H.H</dc:creator>
  <cp:lastModifiedBy>01-280171-003</cp:lastModifiedBy>
  <cp:revision>11</cp:revision>
  <dcterms:created xsi:type="dcterms:W3CDTF">2021-03-24T05:57:39Z</dcterms:created>
  <dcterms:modified xsi:type="dcterms:W3CDTF">2022-06-04T07:13:43Z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0x010100821A811E1990CD48B42F67516774369D</vt:lpwstr>
  </property>
</Properties>
</file>